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9"/>
  </p:notesMasterIdLst>
  <p:handoutMasterIdLst>
    <p:handoutMasterId r:id="rId40"/>
  </p:handoutMasterIdLst>
  <p:sldIdLst>
    <p:sldId id="2076138457" r:id="rId2"/>
    <p:sldId id="2076138465" r:id="rId3"/>
    <p:sldId id="2076138299" r:id="rId4"/>
    <p:sldId id="2076138466" r:id="rId5"/>
    <p:sldId id="2076138467" r:id="rId6"/>
    <p:sldId id="2076138481" r:id="rId7"/>
    <p:sldId id="2076138468" r:id="rId8"/>
    <p:sldId id="2076138498" r:id="rId9"/>
    <p:sldId id="2076138499" r:id="rId10"/>
    <p:sldId id="2076138500" r:id="rId11"/>
    <p:sldId id="2076138443" r:id="rId12"/>
    <p:sldId id="2076138474" r:id="rId13"/>
    <p:sldId id="2076138475" r:id="rId14"/>
    <p:sldId id="2076138480" r:id="rId15"/>
    <p:sldId id="2076138331" r:id="rId16"/>
    <p:sldId id="2076138478" r:id="rId17"/>
    <p:sldId id="2076138482" r:id="rId18"/>
    <p:sldId id="2076138469" r:id="rId19"/>
    <p:sldId id="2076138470" r:id="rId20"/>
    <p:sldId id="2076138483" r:id="rId21"/>
    <p:sldId id="2076138477" r:id="rId22"/>
    <p:sldId id="2076138476" r:id="rId23"/>
    <p:sldId id="2076138484" r:id="rId24"/>
    <p:sldId id="2076138485" r:id="rId25"/>
    <p:sldId id="2076138486" r:id="rId26"/>
    <p:sldId id="2076138487" r:id="rId27"/>
    <p:sldId id="2076138497" r:id="rId28"/>
    <p:sldId id="2076138366" r:id="rId29"/>
    <p:sldId id="2076138458" r:id="rId30"/>
    <p:sldId id="2076138488" r:id="rId31"/>
    <p:sldId id="2076138489" r:id="rId32"/>
    <p:sldId id="2076138490" r:id="rId33"/>
    <p:sldId id="2076138491" r:id="rId34"/>
    <p:sldId id="2076138492" r:id="rId35"/>
    <p:sldId id="2076138493" r:id="rId36"/>
    <p:sldId id="2076138495" r:id="rId37"/>
    <p:sldId id="2076138496"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66" d="100"/>
          <a:sy n="66" d="100"/>
        </p:scale>
        <p:origin x="528" y="429"/>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sv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hyperlink" Target="https://insights.stackoverflow.com/survey/2021" TargetMode="Externa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diagrams/_rels/data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hyperlink" Target="https://insights.stackoverflow.com/survey/2021" TargetMode="External"/><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5" Type="http://schemas.openxmlformats.org/officeDocument/2006/relationships/image" Target="../media/image4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6DF7B-E5A8-4FA4-91F3-56A6C1E9E36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8E29DB1-2E3F-44D1-B85C-98E142CE8CE7}">
      <dgm:prSet/>
      <dgm:spPr/>
      <dgm:t>
        <a:bodyPr/>
        <a:lstStyle/>
        <a:p>
          <a:pPr>
            <a:lnSpc>
              <a:spcPct val="100000"/>
            </a:lnSpc>
          </a:pPr>
          <a:r>
            <a:rPr lang="en-US" baseline="0" dirty="0"/>
            <a:t>Popular - </a:t>
          </a:r>
          <a:r>
            <a:rPr lang="en-US" dirty="0">
              <a:hlinkClick xmlns:r="http://schemas.openxmlformats.org/officeDocument/2006/relationships" r:id="rId1"/>
            </a:rPr>
            <a:t>Stack Overflow Developer Survey 2021</a:t>
          </a:r>
          <a:endParaRPr lang="en-US" dirty="0"/>
        </a:p>
      </dgm:t>
    </dgm:pt>
    <dgm:pt modelId="{81CE5094-A88E-4A13-8D77-F7FA33A02EC9}" type="parTrans" cxnId="{E3670720-E4BC-477B-84B4-33F38256497E}">
      <dgm:prSet/>
      <dgm:spPr/>
      <dgm:t>
        <a:bodyPr/>
        <a:lstStyle/>
        <a:p>
          <a:endParaRPr lang="en-US"/>
        </a:p>
      </dgm:t>
    </dgm:pt>
    <dgm:pt modelId="{3145223D-94D8-4E78-BDC1-D6B09AEE85D4}" type="sibTrans" cxnId="{E3670720-E4BC-477B-84B4-33F38256497E}">
      <dgm:prSet/>
      <dgm:spPr/>
      <dgm:t>
        <a:bodyPr/>
        <a:lstStyle/>
        <a:p>
          <a:pPr>
            <a:lnSpc>
              <a:spcPct val="100000"/>
            </a:lnSpc>
          </a:pPr>
          <a:endParaRPr lang="en-US"/>
        </a:p>
      </dgm:t>
    </dgm:pt>
    <dgm:pt modelId="{3D06046D-C895-408E-9ED4-5E21F17BBF70}">
      <dgm:prSet/>
      <dgm:spPr/>
      <dgm:t>
        <a:bodyPr/>
        <a:lstStyle/>
        <a:p>
          <a:pPr>
            <a:lnSpc>
              <a:spcPct val="100000"/>
            </a:lnSpc>
          </a:pPr>
          <a:r>
            <a:rPr lang="en-US" baseline="0" dirty="0"/>
            <a:t>Ubiquitous</a:t>
          </a:r>
          <a:endParaRPr lang="en-US" dirty="0"/>
        </a:p>
      </dgm:t>
    </dgm:pt>
    <dgm:pt modelId="{63E8DC44-BCD9-4E80-B859-468A5F01A5F8}" type="parTrans" cxnId="{EF5AD866-CAEA-4829-8CBE-A9D439FB165C}">
      <dgm:prSet/>
      <dgm:spPr/>
      <dgm:t>
        <a:bodyPr/>
        <a:lstStyle/>
        <a:p>
          <a:endParaRPr lang="en-US"/>
        </a:p>
      </dgm:t>
    </dgm:pt>
    <dgm:pt modelId="{5B4110B4-3DB7-4DEA-A585-D541B1B7FA9A}" type="sibTrans" cxnId="{EF5AD866-CAEA-4829-8CBE-A9D439FB165C}">
      <dgm:prSet/>
      <dgm:spPr/>
      <dgm:t>
        <a:bodyPr/>
        <a:lstStyle/>
        <a:p>
          <a:pPr>
            <a:lnSpc>
              <a:spcPct val="100000"/>
            </a:lnSpc>
          </a:pPr>
          <a:endParaRPr lang="en-US"/>
        </a:p>
      </dgm:t>
    </dgm:pt>
    <dgm:pt modelId="{20A31142-30D5-49B0-86C7-84967B7D4E45}">
      <dgm:prSet/>
      <dgm:spPr/>
      <dgm:t>
        <a:bodyPr/>
        <a:lstStyle/>
        <a:p>
          <a:pPr>
            <a:lnSpc>
              <a:spcPct val="100000"/>
            </a:lnSpc>
          </a:pPr>
          <a:r>
            <a:rPr lang="en-US" baseline="0" dirty="0"/>
            <a:t>Open Source</a:t>
          </a:r>
          <a:endParaRPr lang="en-US" dirty="0"/>
        </a:p>
      </dgm:t>
    </dgm:pt>
    <dgm:pt modelId="{7713C0DB-95A6-4A2F-A8B0-C99524302B7D}" type="parTrans" cxnId="{EB2757B5-D963-403E-86BA-4125FD1BDC8E}">
      <dgm:prSet/>
      <dgm:spPr/>
      <dgm:t>
        <a:bodyPr/>
        <a:lstStyle/>
        <a:p>
          <a:endParaRPr lang="en-US"/>
        </a:p>
      </dgm:t>
    </dgm:pt>
    <dgm:pt modelId="{B4F075C6-E385-43ED-BB81-753988508EAB}" type="sibTrans" cxnId="{EB2757B5-D963-403E-86BA-4125FD1BDC8E}">
      <dgm:prSet/>
      <dgm:spPr/>
      <dgm:t>
        <a:bodyPr/>
        <a:lstStyle/>
        <a:p>
          <a:pPr>
            <a:lnSpc>
              <a:spcPct val="100000"/>
            </a:lnSpc>
          </a:pPr>
          <a:endParaRPr lang="en-US"/>
        </a:p>
      </dgm:t>
    </dgm:pt>
    <dgm:pt modelId="{428CA13C-015F-4C73-AB6F-BE6DC2CBD725}">
      <dgm:prSet/>
      <dgm:spPr/>
      <dgm:t>
        <a:bodyPr/>
        <a:lstStyle/>
        <a:p>
          <a:pPr>
            <a:lnSpc>
              <a:spcPct val="100000"/>
            </a:lnSpc>
          </a:pPr>
          <a:r>
            <a:rPr lang="en-US" baseline="0" dirty="0"/>
            <a:t>Cross-platform</a:t>
          </a:r>
          <a:endParaRPr lang="en-US" dirty="0"/>
        </a:p>
      </dgm:t>
    </dgm:pt>
    <dgm:pt modelId="{C7D86A00-61F5-4111-A691-642B82787CF7}" type="parTrans" cxnId="{1D8C3B36-BF52-4427-A93E-5A6C66EE6172}">
      <dgm:prSet/>
      <dgm:spPr/>
      <dgm:t>
        <a:bodyPr/>
        <a:lstStyle/>
        <a:p>
          <a:endParaRPr lang="en-US"/>
        </a:p>
      </dgm:t>
    </dgm:pt>
    <dgm:pt modelId="{F4B2B990-4EA6-4BC5-8C3A-E7961F2D462F}" type="sibTrans" cxnId="{1D8C3B36-BF52-4427-A93E-5A6C66EE6172}">
      <dgm:prSet/>
      <dgm:spPr/>
      <dgm:t>
        <a:bodyPr/>
        <a:lstStyle/>
        <a:p>
          <a:pPr>
            <a:lnSpc>
              <a:spcPct val="100000"/>
            </a:lnSpc>
          </a:pPr>
          <a:endParaRPr lang="en-US"/>
        </a:p>
      </dgm:t>
    </dgm:pt>
    <dgm:pt modelId="{7238E6D9-2863-46E0-980B-F157D785360B}">
      <dgm:prSet/>
      <dgm:spPr/>
      <dgm:t>
        <a:bodyPr/>
        <a:lstStyle/>
        <a:p>
          <a:pPr>
            <a:lnSpc>
              <a:spcPct val="100000"/>
            </a:lnSpc>
          </a:pPr>
          <a:r>
            <a:rPr lang="en-US" baseline="0" dirty="0"/>
            <a:t>Industry / Enterprise</a:t>
          </a:r>
          <a:endParaRPr lang="en-US" dirty="0"/>
        </a:p>
      </dgm:t>
    </dgm:pt>
    <dgm:pt modelId="{A4004B36-06ED-4B54-BEB1-7D18D68E5501}" type="parTrans" cxnId="{D3F7C31E-B951-4E23-A78C-2643993E0C95}">
      <dgm:prSet/>
      <dgm:spPr/>
      <dgm:t>
        <a:bodyPr/>
        <a:lstStyle/>
        <a:p>
          <a:endParaRPr lang="en-US"/>
        </a:p>
      </dgm:t>
    </dgm:pt>
    <dgm:pt modelId="{DC2F6942-1307-4B52-A5AA-3EB9E84E5418}" type="sibTrans" cxnId="{D3F7C31E-B951-4E23-A78C-2643993E0C95}">
      <dgm:prSet/>
      <dgm:spPr/>
      <dgm:t>
        <a:bodyPr/>
        <a:lstStyle/>
        <a:p>
          <a:endParaRPr lang="en-US"/>
        </a:p>
      </dgm:t>
    </dgm:pt>
    <dgm:pt modelId="{4B5DFD98-2F02-4620-8878-8605B5B68FC6}">
      <dgm:prSet/>
      <dgm:spPr/>
      <dgm:t>
        <a:bodyPr/>
        <a:lstStyle/>
        <a:p>
          <a:pPr>
            <a:lnSpc>
              <a:spcPct val="100000"/>
            </a:lnSpc>
          </a:pPr>
          <a:r>
            <a:rPr lang="en-US" dirty="0"/>
            <a:t>Tool for your toolbox</a:t>
          </a:r>
        </a:p>
      </dgm:t>
    </dgm:pt>
    <dgm:pt modelId="{E2450DAC-34A8-4381-8220-8EDFAB41D385}" type="parTrans" cxnId="{72CD429C-4B29-4616-A426-6DCCAFBEEF51}">
      <dgm:prSet/>
      <dgm:spPr/>
      <dgm:t>
        <a:bodyPr/>
        <a:lstStyle/>
        <a:p>
          <a:endParaRPr lang="LID4096"/>
        </a:p>
      </dgm:t>
    </dgm:pt>
    <dgm:pt modelId="{4F4264E7-E1D5-4497-8C11-47B12A39E151}" type="sibTrans" cxnId="{72CD429C-4B29-4616-A426-6DCCAFBEEF51}">
      <dgm:prSet/>
      <dgm:spPr/>
      <dgm:t>
        <a:bodyPr/>
        <a:lstStyle/>
        <a:p>
          <a:endParaRPr lang="LID4096"/>
        </a:p>
      </dgm:t>
    </dgm:pt>
    <dgm:pt modelId="{87B67EF5-5ED9-4669-BC00-D5DD43FA0837}">
      <dgm:prSet/>
      <dgm:spPr/>
      <dgm:t>
        <a:bodyPr/>
        <a:lstStyle/>
        <a:p>
          <a:pPr>
            <a:lnSpc>
              <a:spcPct val="100000"/>
            </a:lnSpc>
          </a:pPr>
          <a:r>
            <a:rPr lang="en-US"/>
            <a:t>IRON</a:t>
          </a:r>
          <a:endParaRPr lang="en-US" dirty="0"/>
        </a:p>
      </dgm:t>
    </dgm:pt>
    <dgm:pt modelId="{72270406-6D8E-47C7-B55D-1862FBB646AA}" type="parTrans" cxnId="{B0FD6321-E602-4EBB-A4A0-E8985B94D790}">
      <dgm:prSet/>
      <dgm:spPr/>
      <dgm:t>
        <a:bodyPr/>
        <a:lstStyle/>
        <a:p>
          <a:endParaRPr lang="LID4096"/>
        </a:p>
      </dgm:t>
    </dgm:pt>
    <dgm:pt modelId="{4F798821-A2AF-4B24-A734-D68D8222C51E}" type="sibTrans" cxnId="{B0FD6321-E602-4EBB-A4A0-E8985B94D790}">
      <dgm:prSet/>
      <dgm:spPr/>
      <dgm:t>
        <a:bodyPr/>
        <a:lstStyle/>
        <a:p>
          <a:endParaRPr lang="LID4096"/>
        </a:p>
      </dgm:t>
    </dgm:pt>
    <dgm:pt modelId="{457961CC-C445-4CDD-8035-C1A76D1A6577}" type="pres">
      <dgm:prSet presAssocID="{E066DF7B-E5A8-4FA4-91F3-56A6C1E9E367}" presName="root" presStyleCnt="0">
        <dgm:presLayoutVars>
          <dgm:dir/>
          <dgm:resizeHandles val="exact"/>
        </dgm:presLayoutVars>
      </dgm:prSet>
      <dgm:spPr/>
    </dgm:pt>
    <dgm:pt modelId="{19AA7377-30AA-47A3-8934-CB2334EE48EE}" type="pres">
      <dgm:prSet presAssocID="{58E29DB1-2E3F-44D1-B85C-98E142CE8CE7}" presName="compNode" presStyleCnt="0"/>
      <dgm:spPr/>
    </dgm:pt>
    <dgm:pt modelId="{C742F55F-D4A5-475F-A41E-6EDD8C09C4E7}" type="pres">
      <dgm:prSet presAssocID="{58E29DB1-2E3F-44D1-B85C-98E142CE8CE7}" presName="bgRect" presStyleLbl="bgShp" presStyleIdx="0" presStyleCnt="7"/>
      <dgm:spPr/>
    </dgm:pt>
    <dgm:pt modelId="{D8BBF9E2-A878-42D6-BE4E-C7427A3B26B2}" type="pres">
      <dgm:prSet presAssocID="{58E29DB1-2E3F-44D1-B85C-98E142CE8CE7}" presName="iconRect" presStyleLbl="node1" presStyleIdx="0" presStyleCnt="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Comment Fire outline"/>
        </a:ext>
      </dgm:extLst>
    </dgm:pt>
    <dgm:pt modelId="{C233616B-A1EE-4ED3-9C94-AA1358B6CC11}" type="pres">
      <dgm:prSet presAssocID="{58E29DB1-2E3F-44D1-B85C-98E142CE8CE7}" presName="spaceRect" presStyleCnt="0"/>
      <dgm:spPr/>
    </dgm:pt>
    <dgm:pt modelId="{8C9A348A-608D-43FE-B796-A3949F9BB36F}" type="pres">
      <dgm:prSet presAssocID="{58E29DB1-2E3F-44D1-B85C-98E142CE8CE7}" presName="parTx" presStyleLbl="revTx" presStyleIdx="0" presStyleCnt="7">
        <dgm:presLayoutVars>
          <dgm:chMax val="0"/>
          <dgm:chPref val="0"/>
        </dgm:presLayoutVars>
      </dgm:prSet>
      <dgm:spPr/>
    </dgm:pt>
    <dgm:pt modelId="{203DFCDF-7BF5-4E86-AB6E-8315D8A24B6B}" type="pres">
      <dgm:prSet presAssocID="{3145223D-94D8-4E78-BDC1-D6B09AEE85D4}" presName="sibTrans" presStyleCnt="0"/>
      <dgm:spPr/>
    </dgm:pt>
    <dgm:pt modelId="{2C0C9F26-C139-4ABE-9C24-BFEE149F6148}" type="pres">
      <dgm:prSet presAssocID="{3D06046D-C895-408E-9ED4-5E21F17BBF70}" presName="compNode" presStyleCnt="0"/>
      <dgm:spPr/>
    </dgm:pt>
    <dgm:pt modelId="{3449A127-A246-4B68-8110-AA124E7EFA61}" type="pres">
      <dgm:prSet presAssocID="{3D06046D-C895-408E-9ED4-5E21F17BBF70}" presName="bgRect" presStyleLbl="bgShp" presStyleIdx="1" presStyleCnt="7"/>
      <dgm:spPr/>
    </dgm:pt>
    <dgm:pt modelId="{114A3885-7182-4907-A0E4-BD8930ED3092}" type="pres">
      <dgm:prSet presAssocID="{3D06046D-C895-408E-9ED4-5E21F17BBF70}" presName="iconRect" presStyleLbl="node1" presStyleIdx="1" presStyleCnt="7"/>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Globe outline"/>
        </a:ext>
      </dgm:extLst>
    </dgm:pt>
    <dgm:pt modelId="{7963B9E1-97C4-4A30-9ECD-A13F56EBF694}" type="pres">
      <dgm:prSet presAssocID="{3D06046D-C895-408E-9ED4-5E21F17BBF70}" presName="spaceRect" presStyleCnt="0"/>
      <dgm:spPr/>
    </dgm:pt>
    <dgm:pt modelId="{14E27C7C-77EE-4108-908C-586FE34A6637}" type="pres">
      <dgm:prSet presAssocID="{3D06046D-C895-408E-9ED4-5E21F17BBF70}" presName="parTx" presStyleLbl="revTx" presStyleIdx="1" presStyleCnt="7">
        <dgm:presLayoutVars>
          <dgm:chMax val="0"/>
          <dgm:chPref val="0"/>
        </dgm:presLayoutVars>
      </dgm:prSet>
      <dgm:spPr/>
    </dgm:pt>
    <dgm:pt modelId="{F76E1DDF-E65E-4873-84A8-737E8DA2A130}" type="pres">
      <dgm:prSet presAssocID="{5B4110B4-3DB7-4DEA-A585-D541B1B7FA9A}" presName="sibTrans" presStyleCnt="0"/>
      <dgm:spPr/>
    </dgm:pt>
    <dgm:pt modelId="{16CCEEB8-444F-4ADE-9CF4-143D5FDF7A76}" type="pres">
      <dgm:prSet presAssocID="{20A31142-30D5-49B0-86C7-84967B7D4E45}" presName="compNode" presStyleCnt="0"/>
      <dgm:spPr/>
    </dgm:pt>
    <dgm:pt modelId="{3C5EB174-2D53-4F48-A482-712EA2E3D87B}" type="pres">
      <dgm:prSet presAssocID="{20A31142-30D5-49B0-86C7-84967B7D4E45}" presName="bgRect" presStyleLbl="bgShp" presStyleIdx="2" presStyleCnt="7"/>
      <dgm:spPr/>
    </dgm:pt>
    <dgm:pt modelId="{DF83F314-D7B8-4AA7-B352-363E438A55BE}" type="pres">
      <dgm:prSet presAssocID="{20A31142-30D5-49B0-86C7-84967B7D4E45}" presName="iconRect" presStyleLbl="node1" presStyleIdx="2"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Packing Box Open outline"/>
        </a:ext>
      </dgm:extLst>
    </dgm:pt>
    <dgm:pt modelId="{51D6B99D-D7C0-4FFF-A392-EA588CC11AE2}" type="pres">
      <dgm:prSet presAssocID="{20A31142-30D5-49B0-86C7-84967B7D4E45}" presName="spaceRect" presStyleCnt="0"/>
      <dgm:spPr/>
    </dgm:pt>
    <dgm:pt modelId="{4F52B665-79D8-4EA3-9C4F-D9AF08E786ED}" type="pres">
      <dgm:prSet presAssocID="{20A31142-30D5-49B0-86C7-84967B7D4E45}" presName="parTx" presStyleLbl="revTx" presStyleIdx="2" presStyleCnt="7">
        <dgm:presLayoutVars>
          <dgm:chMax val="0"/>
          <dgm:chPref val="0"/>
        </dgm:presLayoutVars>
      </dgm:prSet>
      <dgm:spPr/>
    </dgm:pt>
    <dgm:pt modelId="{130CEBA1-9CFC-4BFF-9F13-AFF4A91429F2}" type="pres">
      <dgm:prSet presAssocID="{B4F075C6-E385-43ED-BB81-753988508EAB}" presName="sibTrans" presStyleCnt="0"/>
      <dgm:spPr/>
    </dgm:pt>
    <dgm:pt modelId="{7985AE5B-EA57-434A-AAE8-1B609F2626CC}" type="pres">
      <dgm:prSet presAssocID="{428CA13C-015F-4C73-AB6F-BE6DC2CBD725}" presName="compNode" presStyleCnt="0"/>
      <dgm:spPr/>
    </dgm:pt>
    <dgm:pt modelId="{9115E857-BA54-4FA3-A95E-359B1191A962}" type="pres">
      <dgm:prSet presAssocID="{428CA13C-015F-4C73-AB6F-BE6DC2CBD725}" presName="bgRect" presStyleLbl="bgShp" presStyleIdx="3" presStyleCnt="7"/>
      <dgm:spPr/>
    </dgm:pt>
    <dgm:pt modelId="{46213EA8-F0E2-40CD-A4D2-474AACCE8AAE}" type="pres">
      <dgm:prSet presAssocID="{428CA13C-015F-4C73-AB6F-BE6DC2CBD725}" presName="iconRect" presStyleLbl="node1" presStyleIdx="3" presStyleCnt="7"/>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Stream with solid fill"/>
        </a:ext>
      </dgm:extLst>
    </dgm:pt>
    <dgm:pt modelId="{6A92C54B-B43E-493E-B40E-5E21DA936AA8}" type="pres">
      <dgm:prSet presAssocID="{428CA13C-015F-4C73-AB6F-BE6DC2CBD725}" presName="spaceRect" presStyleCnt="0"/>
      <dgm:spPr/>
    </dgm:pt>
    <dgm:pt modelId="{EC2C2D13-4C78-4D15-88CB-500864430851}" type="pres">
      <dgm:prSet presAssocID="{428CA13C-015F-4C73-AB6F-BE6DC2CBD725}" presName="parTx" presStyleLbl="revTx" presStyleIdx="3" presStyleCnt="7">
        <dgm:presLayoutVars>
          <dgm:chMax val="0"/>
          <dgm:chPref val="0"/>
        </dgm:presLayoutVars>
      </dgm:prSet>
      <dgm:spPr/>
    </dgm:pt>
    <dgm:pt modelId="{8EBBF6C0-3577-460A-BC0F-7BBF589344FE}" type="pres">
      <dgm:prSet presAssocID="{F4B2B990-4EA6-4BC5-8C3A-E7961F2D462F}" presName="sibTrans" presStyleCnt="0"/>
      <dgm:spPr/>
    </dgm:pt>
    <dgm:pt modelId="{0C4333B3-E02C-4019-9A39-16CB6994A22D}" type="pres">
      <dgm:prSet presAssocID="{7238E6D9-2863-46E0-980B-F157D785360B}" presName="compNode" presStyleCnt="0"/>
      <dgm:spPr/>
    </dgm:pt>
    <dgm:pt modelId="{3C85E1CD-14C6-4204-84A5-D1641785D2BA}" type="pres">
      <dgm:prSet presAssocID="{7238E6D9-2863-46E0-980B-F157D785360B}" presName="bgRect" presStyleLbl="bgShp" presStyleIdx="4" presStyleCnt="7"/>
      <dgm:spPr/>
    </dgm:pt>
    <dgm:pt modelId="{8A5C1A2B-FF84-4C68-82FE-DF2A55E48392}" type="pres">
      <dgm:prSet presAssocID="{7238E6D9-2863-46E0-980B-F157D785360B}" presName="iconRect" presStyleLbl="node1" presStyleIdx="4" presStyleCnt="7"/>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a:noFill/>
        </a:ln>
      </dgm:spPr>
      <dgm:extLst>
        <a:ext uri="{E40237B7-FDA0-4F09-8148-C483321AD2D9}">
          <dgm14:cNvPr xmlns:dgm14="http://schemas.microsoft.com/office/drawing/2010/diagram" id="0" name="" descr="Production outline"/>
        </a:ext>
      </dgm:extLst>
    </dgm:pt>
    <dgm:pt modelId="{4879AB77-FD4F-40F0-BB2C-AA47E6A8FBF2}" type="pres">
      <dgm:prSet presAssocID="{7238E6D9-2863-46E0-980B-F157D785360B}" presName="spaceRect" presStyleCnt="0"/>
      <dgm:spPr/>
    </dgm:pt>
    <dgm:pt modelId="{34D81C67-775B-478A-A04E-C1188DFCB783}" type="pres">
      <dgm:prSet presAssocID="{7238E6D9-2863-46E0-980B-F157D785360B}" presName="parTx" presStyleLbl="revTx" presStyleIdx="4" presStyleCnt="7">
        <dgm:presLayoutVars>
          <dgm:chMax val="0"/>
          <dgm:chPref val="0"/>
        </dgm:presLayoutVars>
      </dgm:prSet>
      <dgm:spPr/>
    </dgm:pt>
    <dgm:pt modelId="{6CE11E36-7B66-4FC7-8D57-D1D3F610F265}" type="pres">
      <dgm:prSet presAssocID="{DC2F6942-1307-4B52-A5AA-3EB9E84E5418}" presName="sibTrans" presStyleCnt="0"/>
      <dgm:spPr/>
    </dgm:pt>
    <dgm:pt modelId="{17D225AA-6BE7-4392-8399-94C7EC8861ED}" type="pres">
      <dgm:prSet presAssocID="{4B5DFD98-2F02-4620-8878-8605B5B68FC6}" presName="compNode" presStyleCnt="0"/>
      <dgm:spPr/>
    </dgm:pt>
    <dgm:pt modelId="{F1C8FB3E-9E14-43E8-81B9-B9CB27B21BAD}" type="pres">
      <dgm:prSet presAssocID="{4B5DFD98-2F02-4620-8878-8605B5B68FC6}" presName="bgRect" presStyleLbl="bgShp" presStyleIdx="5" presStyleCnt="7"/>
      <dgm:spPr/>
    </dgm:pt>
    <dgm:pt modelId="{3B699E1B-8278-4D15-9467-7F03EFDEC6BC}" type="pres">
      <dgm:prSet presAssocID="{4B5DFD98-2F02-4620-8878-8605B5B68FC6}" presName="iconRect" presStyleLbl="node1" presStyleIdx="5" presStyleCnt="7"/>
      <dgm:spPr>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Tools outline"/>
        </a:ext>
      </dgm:extLst>
    </dgm:pt>
    <dgm:pt modelId="{D992C2EE-61A7-48BF-8236-0ABB0D32B6B3}" type="pres">
      <dgm:prSet presAssocID="{4B5DFD98-2F02-4620-8878-8605B5B68FC6}" presName="spaceRect" presStyleCnt="0"/>
      <dgm:spPr/>
    </dgm:pt>
    <dgm:pt modelId="{E5A3E7BA-7E3C-48B0-A0F6-E1A0075127F8}" type="pres">
      <dgm:prSet presAssocID="{4B5DFD98-2F02-4620-8878-8605B5B68FC6}" presName="parTx" presStyleLbl="revTx" presStyleIdx="5" presStyleCnt="7">
        <dgm:presLayoutVars>
          <dgm:chMax val="0"/>
          <dgm:chPref val="0"/>
        </dgm:presLayoutVars>
      </dgm:prSet>
      <dgm:spPr/>
    </dgm:pt>
    <dgm:pt modelId="{4A3098AE-6481-4EE1-8823-9C3906E307EB}" type="pres">
      <dgm:prSet presAssocID="{4F4264E7-E1D5-4497-8C11-47B12A39E151}" presName="sibTrans" presStyleCnt="0"/>
      <dgm:spPr/>
    </dgm:pt>
    <dgm:pt modelId="{4898A48A-EA00-47D4-A2F6-A6D50D659D92}" type="pres">
      <dgm:prSet presAssocID="{87B67EF5-5ED9-4669-BC00-D5DD43FA0837}" presName="compNode" presStyleCnt="0"/>
      <dgm:spPr/>
    </dgm:pt>
    <dgm:pt modelId="{D2118743-25F0-4E92-96A7-25A11CC63C78}" type="pres">
      <dgm:prSet presAssocID="{87B67EF5-5ED9-4669-BC00-D5DD43FA0837}" presName="bgRect" presStyleLbl="bgShp" presStyleIdx="6" presStyleCnt="7"/>
      <dgm:spPr/>
    </dgm:pt>
    <dgm:pt modelId="{0366F416-0AD1-45E1-98ED-B843C849AF5C}" type="pres">
      <dgm:prSet presAssocID="{87B67EF5-5ED9-4669-BC00-D5DD43FA0837}" presName="iconRect" presStyleLbl="node1" presStyleIdx="6" presStyleCnt="7"/>
      <dgm:spPr>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a:noFill/>
        </a:ln>
      </dgm:spPr>
      <dgm:extLst>
        <a:ext uri="{E40237B7-FDA0-4F09-8148-C483321AD2D9}">
          <dgm14:cNvPr xmlns:dgm14="http://schemas.microsoft.com/office/drawing/2010/diagram" id="0" name="" descr="Iron outline"/>
        </a:ext>
      </dgm:extLst>
    </dgm:pt>
    <dgm:pt modelId="{7F5E3677-585D-489A-8FCF-A01E4D8E4075}" type="pres">
      <dgm:prSet presAssocID="{87B67EF5-5ED9-4669-BC00-D5DD43FA0837}" presName="spaceRect" presStyleCnt="0"/>
      <dgm:spPr/>
    </dgm:pt>
    <dgm:pt modelId="{C746C892-F9EB-4C52-98F4-0EB89C56D655}" type="pres">
      <dgm:prSet presAssocID="{87B67EF5-5ED9-4669-BC00-D5DD43FA0837}" presName="parTx" presStyleLbl="revTx" presStyleIdx="6" presStyleCnt="7">
        <dgm:presLayoutVars>
          <dgm:chMax val="0"/>
          <dgm:chPref val="0"/>
        </dgm:presLayoutVars>
      </dgm:prSet>
      <dgm:spPr/>
    </dgm:pt>
  </dgm:ptLst>
  <dgm:cxnLst>
    <dgm:cxn modelId="{D3F7C31E-B951-4E23-A78C-2643993E0C95}" srcId="{E066DF7B-E5A8-4FA4-91F3-56A6C1E9E367}" destId="{7238E6D9-2863-46E0-980B-F157D785360B}" srcOrd="4" destOrd="0" parTransId="{A4004B36-06ED-4B54-BEB1-7D18D68E5501}" sibTransId="{DC2F6942-1307-4B52-A5AA-3EB9E84E5418}"/>
    <dgm:cxn modelId="{E3670720-E4BC-477B-84B4-33F38256497E}" srcId="{E066DF7B-E5A8-4FA4-91F3-56A6C1E9E367}" destId="{58E29DB1-2E3F-44D1-B85C-98E142CE8CE7}" srcOrd="0" destOrd="0" parTransId="{81CE5094-A88E-4A13-8D77-F7FA33A02EC9}" sibTransId="{3145223D-94D8-4E78-BDC1-D6B09AEE85D4}"/>
    <dgm:cxn modelId="{B0FD6321-E602-4EBB-A4A0-E8985B94D790}" srcId="{E066DF7B-E5A8-4FA4-91F3-56A6C1E9E367}" destId="{87B67EF5-5ED9-4669-BC00-D5DD43FA0837}" srcOrd="6" destOrd="0" parTransId="{72270406-6D8E-47C7-B55D-1862FBB646AA}" sibTransId="{4F798821-A2AF-4B24-A734-D68D8222C51E}"/>
    <dgm:cxn modelId="{1D8C3B36-BF52-4427-A93E-5A6C66EE6172}" srcId="{E066DF7B-E5A8-4FA4-91F3-56A6C1E9E367}" destId="{428CA13C-015F-4C73-AB6F-BE6DC2CBD725}" srcOrd="3" destOrd="0" parTransId="{C7D86A00-61F5-4111-A691-642B82787CF7}" sibTransId="{F4B2B990-4EA6-4BC5-8C3A-E7961F2D462F}"/>
    <dgm:cxn modelId="{8D352464-A456-43E8-8942-47A2BF0BBE32}" type="presOf" srcId="{E066DF7B-E5A8-4FA4-91F3-56A6C1E9E367}" destId="{457961CC-C445-4CDD-8035-C1A76D1A6577}" srcOrd="0" destOrd="0" presId="urn:microsoft.com/office/officeart/2018/2/layout/IconVerticalSolidList"/>
    <dgm:cxn modelId="{EF5AD866-CAEA-4829-8CBE-A9D439FB165C}" srcId="{E066DF7B-E5A8-4FA4-91F3-56A6C1E9E367}" destId="{3D06046D-C895-408E-9ED4-5E21F17BBF70}" srcOrd="1" destOrd="0" parTransId="{63E8DC44-BCD9-4E80-B859-468A5F01A5F8}" sibTransId="{5B4110B4-3DB7-4DEA-A585-D541B1B7FA9A}"/>
    <dgm:cxn modelId="{16978E50-46D0-4E5A-8B2A-023ED84D0257}" type="presOf" srcId="{4B5DFD98-2F02-4620-8878-8605B5B68FC6}" destId="{E5A3E7BA-7E3C-48B0-A0F6-E1A0075127F8}" srcOrd="0" destOrd="0" presId="urn:microsoft.com/office/officeart/2018/2/layout/IconVerticalSolidList"/>
    <dgm:cxn modelId="{F63EB585-2085-4876-9857-7D556B87A77D}" type="presOf" srcId="{3D06046D-C895-408E-9ED4-5E21F17BBF70}" destId="{14E27C7C-77EE-4108-908C-586FE34A6637}" srcOrd="0" destOrd="0" presId="urn:microsoft.com/office/officeart/2018/2/layout/IconVerticalSolidList"/>
    <dgm:cxn modelId="{49165390-1F56-4B59-9D6A-FED37DDEBD9C}" type="presOf" srcId="{87B67EF5-5ED9-4669-BC00-D5DD43FA0837}" destId="{C746C892-F9EB-4C52-98F4-0EB89C56D655}" srcOrd="0" destOrd="0" presId="urn:microsoft.com/office/officeart/2018/2/layout/IconVerticalSolidList"/>
    <dgm:cxn modelId="{72CD429C-4B29-4616-A426-6DCCAFBEEF51}" srcId="{E066DF7B-E5A8-4FA4-91F3-56A6C1E9E367}" destId="{4B5DFD98-2F02-4620-8878-8605B5B68FC6}" srcOrd="5" destOrd="0" parTransId="{E2450DAC-34A8-4381-8220-8EDFAB41D385}" sibTransId="{4F4264E7-E1D5-4497-8C11-47B12A39E151}"/>
    <dgm:cxn modelId="{3D00DBB3-8AF7-4FB1-8F02-512CE4AD52F5}" type="presOf" srcId="{20A31142-30D5-49B0-86C7-84967B7D4E45}" destId="{4F52B665-79D8-4EA3-9C4F-D9AF08E786ED}" srcOrd="0" destOrd="0" presId="urn:microsoft.com/office/officeart/2018/2/layout/IconVerticalSolidList"/>
    <dgm:cxn modelId="{EB2757B5-D963-403E-86BA-4125FD1BDC8E}" srcId="{E066DF7B-E5A8-4FA4-91F3-56A6C1E9E367}" destId="{20A31142-30D5-49B0-86C7-84967B7D4E45}" srcOrd="2" destOrd="0" parTransId="{7713C0DB-95A6-4A2F-A8B0-C99524302B7D}" sibTransId="{B4F075C6-E385-43ED-BB81-753988508EAB}"/>
    <dgm:cxn modelId="{DFF35ED0-C487-4CCD-A22C-AF420754B11C}" type="presOf" srcId="{428CA13C-015F-4C73-AB6F-BE6DC2CBD725}" destId="{EC2C2D13-4C78-4D15-88CB-500864430851}" srcOrd="0" destOrd="0" presId="urn:microsoft.com/office/officeart/2018/2/layout/IconVerticalSolidList"/>
    <dgm:cxn modelId="{A3C765D5-5667-43D6-A74B-C5E220837115}" type="presOf" srcId="{7238E6D9-2863-46E0-980B-F157D785360B}" destId="{34D81C67-775B-478A-A04E-C1188DFCB783}" srcOrd="0" destOrd="0" presId="urn:microsoft.com/office/officeart/2018/2/layout/IconVerticalSolidList"/>
    <dgm:cxn modelId="{71808FE4-FE88-44FD-BA02-3A8B7BD195CB}" type="presOf" srcId="{58E29DB1-2E3F-44D1-B85C-98E142CE8CE7}" destId="{8C9A348A-608D-43FE-B796-A3949F9BB36F}" srcOrd="0" destOrd="0" presId="urn:microsoft.com/office/officeart/2018/2/layout/IconVerticalSolidList"/>
    <dgm:cxn modelId="{DBB4601F-878F-4D80-ABE1-AFC5D00B4789}" type="presParOf" srcId="{457961CC-C445-4CDD-8035-C1A76D1A6577}" destId="{19AA7377-30AA-47A3-8934-CB2334EE48EE}" srcOrd="0" destOrd="0" presId="urn:microsoft.com/office/officeart/2018/2/layout/IconVerticalSolidList"/>
    <dgm:cxn modelId="{02BE3470-B8F8-4CF9-9495-1957AC79D8B5}" type="presParOf" srcId="{19AA7377-30AA-47A3-8934-CB2334EE48EE}" destId="{C742F55F-D4A5-475F-A41E-6EDD8C09C4E7}" srcOrd="0" destOrd="0" presId="urn:microsoft.com/office/officeart/2018/2/layout/IconVerticalSolidList"/>
    <dgm:cxn modelId="{85177344-6E94-43A9-BED4-0C3421C4260D}" type="presParOf" srcId="{19AA7377-30AA-47A3-8934-CB2334EE48EE}" destId="{D8BBF9E2-A878-42D6-BE4E-C7427A3B26B2}" srcOrd="1" destOrd="0" presId="urn:microsoft.com/office/officeart/2018/2/layout/IconVerticalSolidList"/>
    <dgm:cxn modelId="{180331D5-A540-4D2C-A258-F2E4ABF48F22}" type="presParOf" srcId="{19AA7377-30AA-47A3-8934-CB2334EE48EE}" destId="{C233616B-A1EE-4ED3-9C94-AA1358B6CC11}" srcOrd="2" destOrd="0" presId="urn:microsoft.com/office/officeart/2018/2/layout/IconVerticalSolidList"/>
    <dgm:cxn modelId="{B2E74851-26BC-459B-A5A4-E2CFD82A6571}" type="presParOf" srcId="{19AA7377-30AA-47A3-8934-CB2334EE48EE}" destId="{8C9A348A-608D-43FE-B796-A3949F9BB36F}" srcOrd="3" destOrd="0" presId="urn:microsoft.com/office/officeart/2018/2/layout/IconVerticalSolidList"/>
    <dgm:cxn modelId="{0CFBECB3-69C2-469B-9290-EA5C4410EDB1}" type="presParOf" srcId="{457961CC-C445-4CDD-8035-C1A76D1A6577}" destId="{203DFCDF-7BF5-4E86-AB6E-8315D8A24B6B}" srcOrd="1" destOrd="0" presId="urn:microsoft.com/office/officeart/2018/2/layout/IconVerticalSolidList"/>
    <dgm:cxn modelId="{2325B39B-5826-47D3-B2F6-1F9081D15DAD}" type="presParOf" srcId="{457961CC-C445-4CDD-8035-C1A76D1A6577}" destId="{2C0C9F26-C139-4ABE-9C24-BFEE149F6148}" srcOrd="2" destOrd="0" presId="urn:microsoft.com/office/officeart/2018/2/layout/IconVerticalSolidList"/>
    <dgm:cxn modelId="{DCE43C1D-44FE-4819-B97A-8190BA20225F}" type="presParOf" srcId="{2C0C9F26-C139-4ABE-9C24-BFEE149F6148}" destId="{3449A127-A246-4B68-8110-AA124E7EFA61}" srcOrd="0" destOrd="0" presId="urn:microsoft.com/office/officeart/2018/2/layout/IconVerticalSolidList"/>
    <dgm:cxn modelId="{593BA5E7-07FE-4E99-B584-05C1141FB87E}" type="presParOf" srcId="{2C0C9F26-C139-4ABE-9C24-BFEE149F6148}" destId="{114A3885-7182-4907-A0E4-BD8930ED3092}" srcOrd="1" destOrd="0" presId="urn:microsoft.com/office/officeart/2018/2/layout/IconVerticalSolidList"/>
    <dgm:cxn modelId="{B4DE7E20-C5D2-4E13-9FDA-D5CC8B062C23}" type="presParOf" srcId="{2C0C9F26-C139-4ABE-9C24-BFEE149F6148}" destId="{7963B9E1-97C4-4A30-9ECD-A13F56EBF694}" srcOrd="2" destOrd="0" presId="urn:microsoft.com/office/officeart/2018/2/layout/IconVerticalSolidList"/>
    <dgm:cxn modelId="{51FAF257-612D-4E3D-A309-5D600E27EF7A}" type="presParOf" srcId="{2C0C9F26-C139-4ABE-9C24-BFEE149F6148}" destId="{14E27C7C-77EE-4108-908C-586FE34A6637}" srcOrd="3" destOrd="0" presId="urn:microsoft.com/office/officeart/2018/2/layout/IconVerticalSolidList"/>
    <dgm:cxn modelId="{1626CBC1-9163-4131-A762-D06890EB375E}" type="presParOf" srcId="{457961CC-C445-4CDD-8035-C1A76D1A6577}" destId="{F76E1DDF-E65E-4873-84A8-737E8DA2A130}" srcOrd="3" destOrd="0" presId="urn:microsoft.com/office/officeart/2018/2/layout/IconVerticalSolidList"/>
    <dgm:cxn modelId="{7F997DE1-306B-40DE-ACC4-9267F5CC5B6F}" type="presParOf" srcId="{457961CC-C445-4CDD-8035-C1A76D1A6577}" destId="{16CCEEB8-444F-4ADE-9CF4-143D5FDF7A76}" srcOrd="4" destOrd="0" presId="urn:microsoft.com/office/officeart/2018/2/layout/IconVerticalSolidList"/>
    <dgm:cxn modelId="{82172CF1-E56D-4686-B6C2-F2202D5B991E}" type="presParOf" srcId="{16CCEEB8-444F-4ADE-9CF4-143D5FDF7A76}" destId="{3C5EB174-2D53-4F48-A482-712EA2E3D87B}" srcOrd="0" destOrd="0" presId="urn:microsoft.com/office/officeart/2018/2/layout/IconVerticalSolidList"/>
    <dgm:cxn modelId="{BE7CDD6F-7733-4916-8439-E96D0B492C26}" type="presParOf" srcId="{16CCEEB8-444F-4ADE-9CF4-143D5FDF7A76}" destId="{DF83F314-D7B8-4AA7-B352-363E438A55BE}" srcOrd="1" destOrd="0" presId="urn:microsoft.com/office/officeart/2018/2/layout/IconVerticalSolidList"/>
    <dgm:cxn modelId="{3A1A95BD-2508-40EB-88EC-1C3CC1EF660A}" type="presParOf" srcId="{16CCEEB8-444F-4ADE-9CF4-143D5FDF7A76}" destId="{51D6B99D-D7C0-4FFF-A392-EA588CC11AE2}" srcOrd="2" destOrd="0" presId="urn:microsoft.com/office/officeart/2018/2/layout/IconVerticalSolidList"/>
    <dgm:cxn modelId="{37ADF68B-FBAD-4702-9554-4104D44DA691}" type="presParOf" srcId="{16CCEEB8-444F-4ADE-9CF4-143D5FDF7A76}" destId="{4F52B665-79D8-4EA3-9C4F-D9AF08E786ED}" srcOrd="3" destOrd="0" presId="urn:microsoft.com/office/officeart/2018/2/layout/IconVerticalSolidList"/>
    <dgm:cxn modelId="{F40C7989-59D2-4F9C-B19F-8CCEC9E720E4}" type="presParOf" srcId="{457961CC-C445-4CDD-8035-C1A76D1A6577}" destId="{130CEBA1-9CFC-4BFF-9F13-AFF4A91429F2}" srcOrd="5" destOrd="0" presId="urn:microsoft.com/office/officeart/2018/2/layout/IconVerticalSolidList"/>
    <dgm:cxn modelId="{8A825C6B-B4AC-492F-AE5C-96739FBFC0F2}" type="presParOf" srcId="{457961CC-C445-4CDD-8035-C1A76D1A6577}" destId="{7985AE5B-EA57-434A-AAE8-1B609F2626CC}" srcOrd="6" destOrd="0" presId="urn:microsoft.com/office/officeart/2018/2/layout/IconVerticalSolidList"/>
    <dgm:cxn modelId="{0AF79939-6424-470A-B8A9-E77E79A81B51}" type="presParOf" srcId="{7985AE5B-EA57-434A-AAE8-1B609F2626CC}" destId="{9115E857-BA54-4FA3-A95E-359B1191A962}" srcOrd="0" destOrd="0" presId="urn:microsoft.com/office/officeart/2018/2/layout/IconVerticalSolidList"/>
    <dgm:cxn modelId="{FBAAB328-3A3D-4D4B-A0D7-618995D8C3CB}" type="presParOf" srcId="{7985AE5B-EA57-434A-AAE8-1B609F2626CC}" destId="{46213EA8-F0E2-40CD-A4D2-474AACCE8AAE}" srcOrd="1" destOrd="0" presId="urn:microsoft.com/office/officeart/2018/2/layout/IconVerticalSolidList"/>
    <dgm:cxn modelId="{C0C09AEE-E37C-4460-A05F-749E0965ADCA}" type="presParOf" srcId="{7985AE5B-EA57-434A-AAE8-1B609F2626CC}" destId="{6A92C54B-B43E-493E-B40E-5E21DA936AA8}" srcOrd="2" destOrd="0" presId="urn:microsoft.com/office/officeart/2018/2/layout/IconVerticalSolidList"/>
    <dgm:cxn modelId="{5C7E9296-6783-4A3C-92AB-3E5CF8ECFA8D}" type="presParOf" srcId="{7985AE5B-EA57-434A-AAE8-1B609F2626CC}" destId="{EC2C2D13-4C78-4D15-88CB-500864430851}" srcOrd="3" destOrd="0" presId="urn:microsoft.com/office/officeart/2018/2/layout/IconVerticalSolidList"/>
    <dgm:cxn modelId="{4F3D3670-60D0-425A-9588-9E71FB8EADE7}" type="presParOf" srcId="{457961CC-C445-4CDD-8035-C1A76D1A6577}" destId="{8EBBF6C0-3577-460A-BC0F-7BBF589344FE}" srcOrd="7" destOrd="0" presId="urn:microsoft.com/office/officeart/2018/2/layout/IconVerticalSolidList"/>
    <dgm:cxn modelId="{1BB1BA76-31BE-4738-9684-24897BA49B34}" type="presParOf" srcId="{457961CC-C445-4CDD-8035-C1A76D1A6577}" destId="{0C4333B3-E02C-4019-9A39-16CB6994A22D}" srcOrd="8" destOrd="0" presId="urn:microsoft.com/office/officeart/2018/2/layout/IconVerticalSolidList"/>
    <dgm:cxn modelId="{9DC7378F-E34E-4791-8DD6-69B526DCA903}" type="presParOf" srcId="{0C4333B3-E02C-4019-9A39-16CB6994A22D}" destId="{3C85E1CD-14C6-4204-84A5-D1641785D2BA}" srcOrd="0" destOrd="0" presId="urn:microsoft.com/office/officeart/2018/2/layout/IconVerticalSolidList"/>
    <dgm:cxn modelId="{3AB5302D-E96A-4576-A26E-27E3BE4D1010}" type="presParOf" srcId="{0C4333B3-E02C-4019-9A39-16CB6994A22D}" destId="{8A5C1A2B-FF84-4C68-82FE-DF2A55E48392}" srcOrd="1" destOrd="0" presId="urn:microsoft.com/office/officeart/2018/2/layout/IconVerticalSolidList"/>
    <dgm:cxn modelId="{789DF415-C090-40B6-884E-921F66AAE755}" type="presParOf" srcId="{0C4333B3-E02C-4019-9A39-16CB6994A22D}" destId="{4879AB77-FD4F-40F0-BB2C-AA47E6A8FBF2}" srcOrd="2" destOrd="0" presId="urn:microsoft.com/office/officeart/2018/2/layout/IconVerticalSolidList"/>
    <dgm:cxn modelId="{F49D6CA8-8040-4665-9E6A-9831916F6142}" type="presParOf" srcId="{0C4333B3-E02C-4019-9A39-16CB6994A22D}" destId="{34D81C67-775B-478A-A04E-C1188DFCB783}" srcOrd="3" destOrd="0" presId="urn:microsoft.com/office/officeart/2018/2/layout/IconVerticalSolidList"/>
    <dgm:cxn modelId="{62745A85-112F-4BFE-AC88-4F20C400702E}" type="presParOf" srcId="{457961CC-C445-4CDD-8035-C1A76D1A6577}" destId="{6CE11E36-7B66-4FC7-8D57-D1D3F610F265}" srcOrd="9" destOrd="0" presId="urn:microsoft.com/office/officeart/2018/2/layout/IconVerticalSolidList"/>
    <dgm:cxn modelId="{41AE8E10-BF5C-4C03-8BCF-ACF5B28AC3BD}" type="presParOf" srcId="{457961CC-C445-4CDD-8035-C1A76D1A6577}" destId="{17D225AA-6BE7-4392-8399-94C7EC8861ED}" srcOrd="10" destOrd="0" presId="urn:microsoft.com/office/officeart/2018/2/layout/IconVerticalSolidList"/>
    <dgm:cxn modelId="{F27A399F-A3E8-46AF-8601-F338A141A7C3}" type="presParOf" srcId="{17D225AA-6BE7-4392-8399-94C7EC8861ED}" destId="{F1C8FB3E-9E14-43E8-81B9-B9CB27B21BAD}" srcOrd="0" destOrd="0" presId="urn:microsoft.com/office/officeart/2018/2/layout/IconVerticalSolidList"/>
    <dgm:cxn modelId="{C1E13700-BF8D-4E58-9F35-12415E417B91}" type="presParOf" srcId="{17D225AA-6BE7-4392-8399-94C7EC8861ED}" destId="{3B699E1B-8278-4D15-9467-7F03EFDEC6BC}" srcOrd="1" destOrd="0" presId="urn:microsoft.com/office/officeart/2018/2/layout/IconVerticalSolidList"/>
    <dgm:cxn modelId="{7B4A298B-F9A1-4FA4-90A6-63381DA320F2}" type="presParOf" srcId="{17D225AA-6BE7-4392-8399-94C7EC8861ED}" destId="{D992C2EE-61A7-48BF-8236-0ABB0D32B6B3}" srcOrd="2" destOrd="0" presId="urn:microsoft.com/office/officeart/2018/2/layout/IconVerticalSolidList"/>
    <dgm:cxn modelId="{F55D6E3E-2B62-4DE0-806F-C28760A2BBE7}" type="presParOf" srcId="{17D225AA-6BE7-4392-8399-94C7EC8861ED}" destId="{E5A3E7BA-7E3C-48B0-A0F6-E1A0075127F8}" srcOrd="3" destOrd="0" presId="urn:microsoft.com/office/officeart/2018/2/layout/IconVerticalSolidList"/>
    <dgm:cxn modelId="{B66EE22D-D3E2-4E8B-838B-48D743DEEE03}" type="presParOf" srcId="{457961CC-C445-4CDD-8035-C1A76D1A6577}" destId="{4A3098AE-6481-4EE1-8823-9C3906E307EB}" srcOrd="11" destOrd="0" presId="urn:microsoft.com/office/officeart/2018/2/layout/IconVerticalSolidList"/>
    <dgm:cxn modelId="{956B2457-1EE7-4459-BDA6-AF7D87BE6E2B}" type="presParOf" srcId="{457961CC-C445-4CDD-8035-C1A76D1A6577}" destId="{4898A48A-EA00-47D4-A2F6-A6D50D659D92}" srcOrd="12" destOrd="0" presId="urn:microsoft.com/office/officeart/2018/2/layout/IconVerticalSolidList"/>
    <dgm:cxn modelId="{82F66D91-7869-4C4D-81E1-C4FA55C30173}" type="presParOf" srcId="{4898A48A-EA00-47D4-A2F6-A6D50D659D92}" destId="{D2118743-25F0-4E92-96A7-25A11CC63C78}" srcOrd="0" destOrd="0" presId="urn:microsoft.com/office/officeart/2018/2/layout/IconVerticalSolidList"/>
    <dgm:cxn modelId="{FDCE1B38-6D4D-44CA-BDFD-883EE27EA285}" type="presParOf" srcId="{4898A48A-EA00-47D4-A2F6-A6D50D659D92}" destId="{0366F416-0AD1-45E1-98ED-B843C849AF5C}" srcOrd="1" destOrd="0" presId="urn:microsoft.com/office/officeart/2018/2/layout/IconVerticalSolidList"/>
    <dgm:cxn modelId="{AEF55FA3-D723-407B-B223-C741B91FA8F4}" type="presParOf" srcId="{4898A48A-EA00-47D4-A2F6-A6D50D659D92}" destId="{7F5E3677-585D-489A-8FCF-A01E4D8E4075}" srcOrd="2" destOrd="0" presId="urn:microsoft.com/office/officeart/2018/2/layout/IconVerticalSolidList"/>
    <dgm:cxn modelId="{5F94AAED-CF99-49F6-A39C-842337FC496B}" type="presParOf" srcId="{4898A48A-EA00-47D4-A2F6-A6D50D659D92}" destId="{C746C892-F9EB-4C52-98F4-0EB89C56D65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C6F9A-F88C-46E9-A9C8-AD3B9589E3B6}"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08D0DD8-0C07-470F-8E0F-33561EDDE0B0}">
      <dgm:prSet/>
      <dgm:spPr/>
      <dgm:t>
        <a:bodyPr/>
        <a:lstStyle/>
        <a:p>
          <a:pPr>
            <a:defRPr cap="all"/>
          </a:pPr>
          <a:r>
            <a:rPr lang="en-US"/>
            <a:t>What?</a:t>
          </a:r>
        </a:p>
      </dgm:t>
    </dgm:pt>
    <dgm:pt modelId="{023EA672-50FB-4A69-A6DB-2F2C85640BE0}" type="parTrans" cxnId="{476BA55D-21D2-40FE-A3A0-F5142A81B6FA}">
      <dgm:prSet/>
      <dgm:spPr/>
      <dgm:t>
        <a:bodyPr/>
        <a:lstStyle/>
        <a:p>
          <a:endParaRPr lang="en-US"/>
        </a:p>
      </dgm:t>
    </dgm:pt>
    <dgm:pt modelId="{0B97131F-45E7-4914-8F2F-2DABC5141A5E}" type="sibTrans" cxnId="{476BA55D-21D2-40FE-A3A0-F5142A81B6FA}">
      <dgm:prSet/>
      <dgm:spPr/>
      <dgm:t>
        <a:bodyPr/>
        <a:lstStyle/>
        <a:p>
          <a:endParaRPr lang="en-US"/>
        </a:p>
      </dgm:t>
    </dgm:pt>
    <dgm:pt modelId="{617A7069-5665-4759-BB06-5B28FBDF01E2}">
      <dgm:prSet/>
      <dgm:spPr/>
      <dgm:t>
        <a:bodyPr/>
        <a:lstStyle/>
        <a:p>
          <a:pPr>
            <a:defRPr cap="all"/>
          </a:pPr>
          <a:r>
            <a:rPr lang="en-US"/>
            <a:t>Why?</a:t>
          </a:r>
        </a:p>
      </dgm:t>
    </dgm:pt>
    <dgm:pt modelId="{FF17B978-66A0-4914-A4EE-C4CF850A8972}" type="parTrans" cxnId="{4C751FCE-0C4A-4B4C-94FF-B2E0DC2326CD}">
      <dgm:prSet/>
      <dgm:spPr/>
      <dgm:t>
        <a:bodyPr/>
        <a:lstStyle/>
        <a:p>
          <a:endParaRPr lang="en-US"/>
        </a:p>
      </dgm:t>
    </dgm:pt>
    <dgm:pt modelId="{53C07745-59AB-4705-8301-4ACEB147378B}" type="sibTrans" cxnId="{4C751FCE-0C4A-4B4C-94FF-B2E0DC2326CD}">
      <dgm:prSet/>
      <dgm:spPr/>
      <dgm:t>
        <a:bodyPr/>
        <a:lstStyle/>
        <a:p>
          <a:endParaRPr lang="en-US"/>
        </a:p>
      </dgm:t>
    </dgm:pt>
    <dgm:pt modelId="{2DF767B7-F0BA-41CD-B3BF-06FBD1A06859}">
      <dgm:prSet/>
      <dgm:spPr/>
      <dgm:t>
        <a:bodyPr/>
        <a:lstStyle/>
        <a:p>
          <a:pPr>
            <a:defRPr cap="all"/>
          </a:pPr>
          <a:r>
            <a:rPr lang="en-US"/>
            <a:t>How?</a:t>
          </a:r>
        </a:p>
      </dgm:t>
    </dgm:pt>
    <dgm:pt modelId="{7DEC05FD-AEA2-4748-9CF3-E4C0771F70E4}" type="parTrans" cxnId="{76FC4630-0B23-48B7-A7AC-72FC6AAB7366}">
      <dgm:prSet/>
      <dgm:spPr/>
      <dgm:t>
        <a:bodyPr/>
        <a:lstStyle/>
        <a:p>
          <a:endParaRPr lang="en-US"/>
        </a:p>
      </dgm:t>
    </dgm:pt>
    <dgm:pt modelId="{B113598F-7B7C-4BEA-AC79-C01E110B5B81}" type="sibTrans" cxnId="{76FC4630-0B23-48B7-A7AC-72FC6AAB7366}">
      <dgm:prSet/>
      <dgm:spPr/>
      <dgm:t>
        <a:bodyPr/>
        <a:lstStyle/>
        <a:p>
          <a:endParaRPr lang="en-US"/>
        </a:p>
      </dgm:t>
    </dgm:pt>
    <dgm:pt modelId="{75398849-021C-4CDB-B436-DD73C7AE431B}" type="pres">
      <dgm:prSet presAssocID="{040C6F9A-F88C-46E9-A9C8-AD3B9589E3B6}" presName="root" presStyleCnt="0">
        <dgm:presLayoutVars>
          <dgm:dir/>
          <dgm:resizeHandles val="exact"/>
        </dgm:presLayoutVars>
      </dgm:prSet>
      <dgm:spPr/>
    </dgm:pt>
    <dgm:pt modelId="{A43FED34-734C-42FD-AEDF-4D9AAE0770EB}" type="pres">
      <dgm:prSet presAssocID="{508D0DD8-0C07-470F-8E0F-33561EDDE0B0}" presName="compNode" presStyleCnt="0"/>
      <dgm:spPr/>
    </dgm:pt>
    <dgm:pt modelId="{6D456B1B-26DD-474E-A607-2F2EF4758F5B}" type="pres">
      <dgm:prSet presAssocID="{508D0DD8-0C07-470F-8E0F-33561EDDE0B0}" presName="iconBgRect" presStyleLbl="bgShp" presStyleIdx="0" presStyleCnt="3"/>
      <dgm:spPr/>
    </dgm:pt>
    <dgm:pt modelId="{7376E3FA-7496-446D-8E5D-7813FC393700}" type="pres">
      <dgm:prSet presAssocID="{508D0DD8-0C07-470F-8E0F-33561EDDE0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AD028C8-CB06-4406-81CA-388F14B4AECC}" type="pres">
      <dgm:prSet presAssocID="{508D0DD8-0C07-470F-8E0F-33561EDDE0B0}" presName="spaceRect" presStyleCnt="0"/>
      <dgm:spPr/>
    </dgm:pt>
    <dgm:pt modelId="{1748967A-E2FF-4DDD-8F50-40EFE33C6408}" type="pres">
      <dgm:prSet presAssocID="{508D0DD8-0C07-470F-8E0F-33561EDDE0B0}" presName="textRect" presStyleLbl="revTx" presStyleIdx="0" presStyleCnt="3">
        <dgm:presLayoutVars>
          <dgm:chMax val="1"/>
          <dgm:chPref val="1"/>
        </dgm:presLayoutVars>
      </dgm:prSet>
      <dgm:spPr/>
    </dgm:pt>
    <dgm:pt modelId="{7B794482-500D-4963-BE64-D03046409AE1}" type="pres">
      <dgm:prSet presAssocID="{0B97131F-45E7-4914-8F2F-2DABC5141A5E}" presName="sibTrans" presStyleCnt="0"/>
      <dgm:spPr/>
    </dgm:pt>
    <dgm:pt modelId="{CFF0DADF-0FD4-4FC3-A141-6A93D359404F}" type="pres">
      <dgm:prSet presAssocID="{617A7069-5665-4759-BB06-5B28FBDF01E2}" presName="compNode" presStyleCnt="0"/>
      <dgm:spPr/>
    </dgm:pt>
    <dgm:pt modelId="{4BFD2C49-D254-4327-8A8D-DEB58FA57391}" type="pres">
      <dgm:prSet presAssocID="{617A7069-5665-4759-BB06-5B28FBDF01E2}" presName="iconBgRect" presStyleLbl="bgShp" presStyleIdx="1" presStyleCnt="3"/>
      <dgm:spPr/>
    </dgm:pt>
    <dgm:pt modelId="{E2C7A497-7F1F-4C0F-B208-1A03BF7F5C7E}" type="pres">
      <dgm:prSet presAssocID="{617A7069-5665-4759-BB06-5B28FBDF01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702B5EB-AED8-4C2D-9957-58BCCD7BEEEF}" type="pres">
      <dgm:prSet presAssocID="{617A7069-5665-4759-BB06-5B28FBDF01E2}" presName="spaceRect" presStyleCnt="0"/>
      <dgm:spPr/>
    </dgm:pt>
    <dgm:pt modelId="{3D542A55-C39F-4EDC-BB31-EA73BA2EE981}" type="pres">
      <dgm:prSet presAssocID="{617A7069-5665-4759-BB06-5B28FBDF01E2}" presName="textRect" presStyleLbl="revTx" presStyleIdx="1" presStyleCnt="3">
        <dgm:presLayoutVars>
          <dgm:chMax val="1"/>
          <dgm:chPref val="1"/>
        </dgm:presLayoutVars>
      </dgm:prSet>
      <dgm:spPr/>
    </dgm:pt>
    <dgm:pt modelId="{E86E073C-DD0F-47BD-B9AF-F8571034CED4}" type="pres">
      <dgm:prSet presAssocID="{53C07745-59AB-4705-8301-4ACEB147378B}" presName="sibTrans" presStyleCnt="0"/>
      <dgm:spPr/>
    </dgm:pt>
    <dgm:pt modelId="{CC112701-D304-4F71-8435-CA20D44F65C1}" type="pres">
      <dgm:prSet presAssocID="{2DF767B7-F0BA-41CD-B3BF-06FBD1A06859}" presName="compNode" presStyleCnt="0"/>
      <dgm:spPr/>
    </dgm:pt>
    <dgm:pt modelId="{8B2B9AC5-EB01-4D1A-9E8A-53025012F59F}" type="pres">
      <dgm:prSet presAssocID="{2DF767B7-F0BA-41CD-B3BF-06FBD1A06859}" presName="iconBgRect" presStyleLbl="bgShp" presStyleIdx="2" presStyleCnt="3"/>
      <dgm:spPr/>
    </dgm:pt>
    <dgm:pt modelId="{D3066B49-5110-46A3-B77A-433E96060C09}" type="pres">
      <dgm:prSet presAssocID="{2DF767B7-F0BA-41CD-B3BF-06FBD1A0685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redit card"/>
        </a:ext>
      </dgm:extLst>
    </dgm:pt>
    <dgm:pt modelId="{148ACD7A-77E1-47B7-B66B-84D9E033D8EF}" type="pres">
      <dgm:prSet presAssocID="{2DF767B7-F0BA-41CD-B3BF-06FBD1A06859}" presName="spaceRect" presStyleCnt="0"/>
      <dgm:spPr/>
    </dgm:pt>
    <dgm:pt modelId="{29DFDA70-56E0-46D5-B9C8-51CE7A7D304D}" type="pres">
      <dgm:prSet presAssocID="{2DF767B7-F0BA-41CD-B3BF-06FBD1A06859}" presName="textRect" presStyleLbl="revTx" presStyleIdx="2" presStyleCnt="3">
        <dgm:presLayoutVars>
          <dgm:chMax val="1"/>
          <dgm:chPref val="1"/>
        </dgm:presLayoutVars>
      </dgm:prSet>
      <dgm:spPr/>
    </dgm:pt>
  </dgm:ptLst>
  <dgm:cxnLst>
    <dgm:cxn modelId="{76FC4630-0B23-48B7-A7AC-72FC6AAB7366}" srcId="{040C6F9A-F88C-46E9-A9C8-AD3B9589E3B6}" destId="{2DF767B7-F0BA-41CD-B3BF-06FBD1A06859}" srcOrd="2" destOrd="0" parTransId="{7DEC05FD-AEA2-4748-9CF3-E4C0771F70E4}" sibTransId="{B113598F-7B7C-4BEA-AC79-C01E110B5B81}"/>
    <dgm:cxn modelId="{476BA55D-21D2-40FE-A3A0-F5142A81B6FA}" srcId="{040C6F9A-F88C-46E9-A9C8-AD3B9589E3B6}" destId="{508D0DD8-0C07-470F-8E0F-33561EDDE0B0}" srcOrd="0" destOrd="0" parTransId="{023EA672-50FB-4A69-A6DB-2F2C85640BE0}" sibTransId="{0B97131F-45E7-4914-8F2F-2DABC5141A5E}"/>
    <dgm:cxn modelId="{0385BC71-A8CC-4E66-B60A-7DA9E004C7D6}" type="presOf" srcId="{2DF767B7-F0BA-41CD-B3BF-06FBD1A06859}" destId="{29DFDA70-56E0-46D5-B9C8-51CE7A7D304D}" srcOrd="0" destOrd="0" presId="urn:microsoft.com/office/officeart/2018/5/layout/IconCircleLabelList"/>
    <dgm:cxn modelId="{AA194A53-BB37-43D9-A91F-A491EB569C31}" type="presOf" srcId="{508D0DD8-0C07-470F-8E0F-33561EDDE0B0}" destId="{1748967A-E2FF-4DDD-8F50-40EFE33C6408}" srcOrd="0" destOrd="0" presId="urn:microsoft.com/office/officeart/2018/5/layout/IconCircleLabelList"/>
    <dgm:cxn modelId="{ECB8529C-40E4-42EB-8D2B-33D8AFAD59E2}" type="presOf" srcId="{040C6F9A-F88C-46E9-A9C8-AD3B9589E3B6}" destId="{75398849-021C-4CDB-B436-DD73C7AE431B}" srcOrd="0" destOrd="0" presId="urn:microsoft.com/office/officeart/2018/5/layout/IconCircleLabelList"/>
    <dgm:cxn modelId="{4C751FCE-0C4A-4B4C-94FF-B2E0DC2326CD}" srcId="{040C6F9A-F88C-46E9-A9C8-AD3B9589E3B6}" destId="{617A7069-5665-4759-BB06-5B28FBDF01E2}" srcOrd="1" destOrd="0" parTransId="{FF17B978-66A0-4914-A4EE-C4CF850A8972}" sibTransId="{53C07745-59AB-4705-8301-4ACEB147378B}"/>
    <dgm:cxn modelId="{AC8699F3-A2D5-4443-A235-0613DA2DEBAC}" type="presOf" srcId="{617A7069-5665-4759-BB06-5B28FBDF01E2}" destId="{3D542A55-C39F-4EDC-BB31-EA73BA2EE981}" srcOrd="0" destOrd="0" presId="urn:microsoft.com/office/officeart/2018/5/layout/IconCircleLabelList"/>
    <dgm:cxn modelId="{4C2B59EA-CF68-494A-9EA7-E626A2C19535}" type="presParOf" srcId="{75398849-021C-4CDB-B436-DD73C7AE431B}" destId="{A43FED34-734C-42FD-AEDF-4D9AAE0770EB}" srcOrd="0" destOrd="0" presId="urn:microsoft.com/office/officeart/2018/5/layout/IconCircleLabelList"/>
    <dgm:cxn modelId="{ACFFD78B-D719-4BEA-8BBA-F4572C7DCB7C}" type="presParOf" srcId="{A43FED34-734C-42FD-AEDF-4D9AAE0770EB}" destId="{6D456B1B-26DD-474E-A607-2F2EF4758F5B}" srcOrd="0" destOrd="0" presId="urn:microsoft.com/office/officeart/2018/5/layout/IconCircleLabelList"/>
    <dgm:cxn modelId="{BB9534B2-1621-4B75-9276-4255B5996E9B}" type="presParOf" srcId="{A43FED34-734C-42FD-AEDF-4D9AAE0770EB}" destId="{7376E3FA-7496-446D-8E5D-7813FC393700}" srcOrd="1" destOrd="0" presId="urn:microsoft.com/office/officeart/2018/5/layout/IconCircleLabelList"/>
    <dgm:cxn modelId="{9218AF86-5BD6-40C3-AD33-A0D90A6E583D}" type="presParOf" srcId="{A43FED34-734C-42FD-AEDF-4D9AAE0770EB}" destId="{AAD028C8-CB06-4406-81CA-388F14B4AECC}" srcOrd="2" destOrd="0" presId="urn:microsoft.com/office/officeart/2018/5/layout/IconCircleLabelList"/>
    <dgm:cxn modelId="{958E3324-28AC-4CA2-8FD1-D957DF552381}" type="presParOf" srcId="{A43FED34-734C-42FD-AEDF-4D9AAE0770EB}" destId="{1748967A-E2FF-4DDD-8F50-40EFE33C6408}" srcOrd="3" destOrd="0" presId="urn:microsoft.com/office/officeart/2018/5/layout/IconCircleLabelList"/>
    <dgm:cxn modelId="{48C9B77A-141E-4B1E-B4DF-7E079BE3866B}" type="presParOf" srcId="{75398849-021C-4CDB-B436-DD73C7AE431B}" destId="{7B794482-500D-4963-BE64-D03046409AE1}" srcOrd="1" destOrd="0" presId="urn:microsoft.com/office/officeart/2018/5/layout/IconCircleLabelList"/>
    <dgm:cxn modelId="{7D1E8FDE-09D9-4BD9-A644-11A7964DC517}" type="presParOf" srcId="{75398849-021C-4CDB-B436-DD73C7AE431B}" destId="{CFF0DADF-0FD4-4FC3-A141-6A93D359404F}" srcOrd="2" destOrd="0" presId="urn:microsoft.com/office/officeart/2018/5/layout/IconCircleLabelList"/>
    <dgm:cxn modelId="{5CD94F52-9B78-4539-B33F-F0E3CF181827}" type="presParOf" srcId="{CFF0DADF-0FD4-4FC3-A141-6A93D359404F}" destId="{4BFD2C49-D254-4327-8A8D-DEB58FA57391}" srcOrd="0" destOrd="0" presId="urn:microsoft.com/office/officeart/2018/5/layout/IconCircleLabelList"/>
    <dgm:cxn modelId="{64C02354-2B40-4D17-B32A-D3D0DE77D890}" type="presParOf" srcId="{CFF0DADF-0FD4-4FC3-A141-6A93D359404F}" destId="{E2C7A497-7F1F-4C0F-B208-1A03BF7F5C7E}" srcOrd="1" destOrd="0" presId="urn:microsoft.com/office/officeart/2018/5/layout/IconCircleLabelList"/>
    <dgm:cxn modelId="{1D1CD87B-3238-4BAC-8F6A-AC0F62BC936F}" type="presParOf" srcId="{CFF0DADF-0FD4-4FC3-A141-6A93D359404F}" destId="{D702B5EB-AED8-4C2D-9957-58BCCD7BEEEF}" srcOrd="2" destOrd="0" presId="urn:microsoft.com/office/officeart/2018/5/layout/IconCircleLabelList"/>
    <dgm:cxn modelId="{0FAB2CD3-4AAC-4BFF-B528-7324E36A787E}" type="presParOf" srcId="{CFF0DADF-0FD4-4FC3-A141-6A93D359404F}" destId="{3D542A55-C39F-4EDC-BB31-EA73BA2EE981}" srcOrd="3" destOrd="0" presId="urn:microsoft.com/office/officeart/2018/5/layout/IconCircleLabelList"/>
    <dgm:cxn modelId="{7BB6F97E-4223-4A05-BC08-B98EF1B83F09}" type="presParOf" srcId="{75398849-021C-4CDB-B436-DD73C7AE431B}" destId="{E86E073C-DD0F-47BD-B9AF-F8571034CED4}" srcOrd="3" destOrd="0" presId="urn:microsoft.com/office/officeart/2018/5/layout/IconCircleLabelList"/>
    <dgm:cxn modelId="{5B5E3153-BAA6-4C44-A657-FCFC6379DF57}" type="presParOf" srcId="{75398849-021C-4CDB-B436-DD73C7AE431B}" destId="{CC112701-D304-4F71-8435-CA20D44F65C1}" srcOrd="4" destOrd="0" presId="urn:microsoft.com/office/officeart/2018/5/layout/IconCircleLabelList"/>
    <dgm:cxn modelId="{41452E15-7A5E-48E7-B925-702DD519C305}" type="presParOf" srcId="{CC112701-D304-4F71-8435-CA20D44F65C1}" destId="{8B2B9AC5-EB01-4D1A-9E8A-53025012F59F}" srcOrd="0" destOrd="0" presId="urn:microsoft.com/office/officeart/2018/5/layout/IconCircleLabelList"/>
    <dgm:cxn modelId="{5DF551FC-AC09-4F46-B32A-A0E6B5884024}" type="presParOf" srcId="{CC112701-D304-4F71-8435-CA20D44F65C1}" destId="{D3066B49-5110-46A3-B77A-433E96060C09}" srcOrd="1" destOrd="0" presId="urn:microsoft.com/office/officeart/2018/5/layout/IconCircleLabelList"/>
    <dgm:cxn modelId="{75F63AD4-6D7E-4188-A0AA-422BA1F0020A}" type="presParOf" srcId="{CC112701-D304-4F71-8435-CA20D44F65C1}" destId="{148ACD7A-77E1-47B7-B66B-84D9E033D8EF}" srcOrd="2" destOrd="0" presId="urn:microsoft.com/office/officeart/2018/5/layout/IconCircleLabelList"/>
    <dgm:cxn modelId="{01CCA0C5-E69D-4E04-A196-7FA4AE6AECF0}" type="presParOf" srcId="{CC112701-D304-4F71-8435-CA20D44F65C1}" destId="{29DFDA70-56E0-46D5-B9C8-51CE7A7D30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7C6CAE-C350-4369-85AD-F3FF8D1C0A2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E370F35-3631-4DBA-BD3F-DE24762FA09D}">
      <dgm:prSet/>
      <dgm:spPr/>
      <dgm:t>
        <a:bodyPr/>
        <a:lstStyle/>
        <a:p>
          <a:r>
            <a:rPr lang="da-DK"/>
            <a:t>Short-lived &lt; 1 day</a:t>
          </a:r>
          <a:endParaRPr lang="en-US"/>
        </a:p>
      </dgm:t>
    </dgm:pt>
    <dgm:pt modelId="{2F92E375-CE37-4A2D-967B-549C9DDB358B}" type="parTrans" cxnId="{4682BE56-8189-418E-AF6A-ABBCF49F39E3}">
      <dgm:prSet/>
      <dgm:spPr/>
      <dgm:t>
        <a:bodyPr/>
        <a:lstStyle/>
        <a:p>
          <a:endParaRPr lang="en-US"/>
        </a:p>
      </dgm:t>
    </dgm:pt>
    <dgm:pt modelId="{778FBFD6-4E19-4E6B-ADD6-5EB5038ACD2A}" type="sibTrans" cxnId="{4682BE56-8189-418E-AF6A-ABBCF49F39E3}">
      <dgm:prSet/>
      <dgm:spPr/>
      <dgm:t>
        <a:bodyPr/>
        <a:lstStyle/>
        <a:p>
          <a:endParaRPr lang="en-US"/>
        </a:p>
      </dgm:t>
    </dgm:pt>
    <dgm:pt modelId="{3E04220C-BF8D-4B75-B265-D50A889E9BDF}">
      <dgm:prSet/>
      <dgm:spPr/>
      <dgm:t>
        <a:bodyPr/>
        <a:lstStyle/>
        <a:p>
          <a:r>
            <a:rPr lang="da-DK"/>
            <a:t>No </a:t>
          </a:r>
          <a:r>
            <a:rPr lang="da-DK" i="1"/>
            <a:t>strategy</a:t>
          </a:r>
          <a:r>
            <a:rPr lang="da-DK"/>
            <a:t>!</a:t>
          </a:r>
          <a:endParaRPr lang="en-US"/>
        </a:p>
      </dgm:t>
    </dgm:pt>
    <dgm:pt modelId="{9793F777-F0F2-4E8B-9C35-F42781638094}" type="parTrans" cxnId="{11AF974F-FBA0-41D9-B792-F7D60153B95E}">
      <dgm:prSet/>
      <dgm:spPr/>
      <dgm:t>
        <a:bodyPr/>
        <a:lstStyle/>
        <a:p>
          <a:endParaRPr lang="en-US"/>
        </a:p>
      </dgm:t>
    </dgm:pt>
    <dgm:pt modelId="{FB2E37D2-DFE4-42FD-B306-2D2B7E2D17A0}" type="sibTrans" cxnId="{11AF974F-FBA0-41D9-B792-F7D60153B95E}">
      <dgm:prSet/>
      <dgm:spPr/>
      <dgm:t>
        <a:bodyPr/>
        <a:lstStyle/>
        <a:p>
          <a:endParaRPr lang="en-US"/>
        </a:p>
      </dgm:t>
    </dgm:pt>
    <dgm:pt modelId="{5A84A497-27DF-45CC-840A-AC84715502B0}" type="pres">
      <dgm:prSet presAssocID="{877C6CAE-C350-4369-85AD-F3FF8D1C0A2E}" presName="root" presStyleCnt="0">
        <dgm:presLayoutVars>
          <dgm:dir/>
          <dgm:resizeHandles val="exact"/>
        </dgm:presLayoutVars>
      </dgm:prSet>
      <dgm:spPr/>
    </dgm:pt>
    <dgm:pt modelId="{F13C3FA5-6C34-4D45-977D-F565A4ABC4C5}" type="pres">
      <dgm:prSet presAssocID="{FE370F35-3631-4DBA-BD3F-DE24762FA09D}" presName="compNode" presStyleCnt="0"/>
      <dgm:spPr/>
    </dgm:pt>
    <dgm:pt modelId="{66F29E70-3FF2-494F-A539-A8797035725B}" type="pres">
      <dgm:prSet presAssocID="{FE370F35-3631-4DBA-BD3F-DE24762FA0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ark"/>
        </a:ext>
      </dgm:extLst>
    </dgm:pt>
    <dgm:pt modelId="{01186EF8-26C0-4D7E-B4CA-5E7EE06DAE7D}" type="pres">
      <dgm:prSet presAssocID="{FE370F35-3631-4DBA-BD3F-DE24762FA09D}" presName="spaceRect" presStyleCnt="0"/>
      <dgm:spPr/>
    </dgm:pt>
    <dgm:pt modelId="{C6C32D47-975F-419F-B434-B77A71C01D91}" type="pres">
      <dgm:prSet presAssocID="{FE370F35-3631-4DBA-BD3F-DE24762FA09D}" presName="textRect" presStyleLbl="revTx" presStyleIdx="0" presStyleCnt="2">
        <dgm:presLayoutVars>
          <dgm:chMax val="1"/>
          <dgm:chPref val="1"/>
        </dgm:presLayoutVars>
      </dgm:prSet>
      <dgm:spPr/>
    </dgm:pt>
    <dgm:pt modelId="{821BFEDA-873B-4477-9FFC-9B1713AA8F84}" type="pres">
      <dgm:prSet presAssocID="{778FBFD6-4E19-4E6B-ADD6-5EB5038ACD2A}" presName="sibTrans" presStyleCnt="0"/>
      <dgm:spPr/>
    </dgm:pt>
    <dgm:pt modelId="{0F644429-752A-4335-A3F9-D8ACCA007D7E}" type="pres">
      <dgm:prSet presAssocID="{3E04220C-BF8D-4B75-B265-D50A889E9BDF}" presName="compNode" presStyleCnt="0"/>
      <dgm:spPr/>
    </dgm:pt>
    <dgm:pt modelId="{ED597A7A-AFF8-45DC-8EDD-EA99CC3D1B73}" type="pres">
      <dgm:prSet presAssocID="{3E04220C-BF8D-4B75-B265-D50A889E9BD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3FCE36A3-0470-478F-A533-03B2F55B9560}" type="pres">
      <dgm:prSet presAssocID="{3E04220C-BF8D-4B75-B265-D50A889E9BDF}" presName="spaceRect" presStyleCnt="0"/>
      <dgm:spPr/>
    </dgm:pt>
    <dgm:pt modelId="{1BB98C5E-B3D6-4302-9074-6F447A96E422}" type="pres">
      <dgm:prSet presAssocID="{3E04220C-BF8D-4B75-B265-D50A889E9BDF}" presName="textRect" presStyleLbl="revTx" presStyleIdx="1" presStyleCnt="2">
        <dgm:presLayoutVars>
          <dgm:chMax val="1"/>
          <dgm:chPref val="1"/>
        </dgm:presLayoutVars>
      </dgm:prSet>
      <dgm:spPr/>
    </dgm:pt>
  </dgm:ptLst>
  <dgm:cxnLst>
    <dgm:cxn modelId="{071F326E-16BD-4908-B55C-5FB74D42B8E1}" type="presOf" srcId="{FE370F35-3631-4DBA-BD3F-DE24762FA09D}" destId="{C6C32D47-975F-419F-B434-B77A71C01D91}" srcOrd="0" destOrd="0" presId="urn:microsoft.com/office/officeart/2018/2/layout/IconLabelList"/>
    <dgm:cxn modelId="{11AF974F-FBA0-41D9-B792-F7D60153B95E}" srcId="{877C6CAE-C350-4369-85AD-F3FF8D1C0A2E}" destId="{3E04220C-BF8D-4B75-B265-D50A889E9BDF}" srcOrd="1" destOrd="0" parTransId="{9793F777-F0F2-4E8B-9C35-F42781638094}" sibTransId="{FB2E37D2-DFE4-42FD-B306-2D2B7E2D17A0}"/>
    <dgm:cxn modelId="{4682BE56-8189-418E-AF6A-ABBCF49F39E3}" srcId="{877C6CAE-C350-4369-85AD-F3FF8D1C0A2E}" destId="{FE370F35-3631-4DBA-BD3F-DE24762FA09D}" srcOrd="0" destOrd="0" parTransId="{2F92E375-CE37-4A2D-967B-549C9DDB358B}" sibTransId="{778FBFD6-4E19-4E6B-ADD6-5EB5038ACD2A}"/>
    <dgm:cxn modelId="{1A0AB99F-9FFA-4ADE-937C-8DFD1DEA7A06}" type="presOf" srcId="{877C6CAE-C350-4369-85AD-F3FF8D1C0A2E}" destId="{5A84A497-27DF-45CC-840A-AC84715502B0}" srcOrd="0" destOrd="0" presId="urn:microsoft.com/office/officeart/2018/2/layout/IconLabelList"/>
    <dgm:cxn modelId="{A78A1BD0-D5B8-4F9D-A226-A0A65393B400}" type="presOf" srcId="{3E04220C-BF8D-4B75-B265-D50A889E9BDF}" destId="{1BB98C5E-B3D6-4302-9074-6F447A96E422}" srcOrd="0" destOrd="0" presId="urn:microsoft.com/office/officeart/2018/2/layout/IconLabelList"/>
    <dgm:cxn modelId="{A0903189-EF68-4827-AF12-6CCF31BFCC1D}" type="presParOf" srcId="{5A84A497-27DF-45CC-840A-AC84715502B0}" destId="{F13C3FA5-6C34-4D45-977D-F565A4ABC4C5}" srcOrd="0" destOrd="0" presId="urn:microsoft.com/office/officeart/2018/2/layout/IconLabelList"/>
    <dgm:cxn modelId="{0EFA6BE7-33FB-4031-961A-CF9A7C3E8464}" type="presParOf" srcId="{F13C3FA5-6C34-4D45-977D-F565A4ABC4C5}" destId="{66F29E70-3FF2-494F-A539-A8797035725B}" srcOrd="0" destOrd="0" presId="urn:microsoft.com/office/officeart/2018/2/layout/IconLabelList"/>
    <dgm:cxn modelId="{F6ADC800-BDA3-4C37-B1DC-40DE1B80819B}" type="presParOf" srcId="{F13C3FA5-6C34-4D45-977D-F565A4ABC4C5}" destId="{01186EF8-26C0-4D7E-B4CA-5E7EE06DAE7D}" srcOrd="1" destOrd="0" presId="urn:microsoft.com/office/officeart/2018/2/layout/IconLabelList"/>
    <dgm:cxn modelId="{9869594A-7A2B-4103-9A3F-EFC9CAD166B2}" type="presParOf" srcId="{F13C3FA5-6C34-4D45-977D-F565A4ABC4C5}" destId="{C6C32D47-975F-419F-B434-B77A71C01D91}" srcOrd="2" destOrd="0" presId="urn:microsoft.com/office/officeart/2018/2/layout/IconLabelList"/>
    <dgm:cxn modelId="{44F4192C-7653-4B68-B6FB-9420D9C65BBE}" type="presParOf" srcId="{5A84A497-27DF-45CC-840A-AC84715502B0}" destId="{821BFEDA-873B-4477-9FFC-9B1713AA8F84}" srcOrd="1" destOrd="0" presId="urn:microsoft.com/office/officeart/2018/2/layout/IconLabelList"/>
    <dgm:cxn modelId="{CC69C69F-C240-4511-981F-991DA3000545}" type="presParOf" srcId="{5A84A497-27DF-45CC-840A-AC84715502B0}" destId="{0F644429-752A-4335-A3F9-D8ACCA007D7E}" srcOrd="2" destOrd="0" presId="urn:microsoft.com/office/officeart/2018/2/layout/IconLabelList"/>
    <dgm:cxn modelId="{3F6E6AEA-FCFF-45EC-9491-D08C5F2BDCB5}" type="presParOf" srcId="{0F644429-752A-4335-A3F9-D8ACCA007D7E}" destId="{ED597A7A-AFF8-45DC-8EDD-EA99CC3D1B73}" srcOrd="0" destOrd="0" presId="urn:microsoft.com/office/officeart/2018/2/layout/IconLabelList"/>
    <dgm:cxn modelId="{03DB13D9-2F8D-4F15-9891-FA0A69B5B5A6}" type="presParOf" srcId="{0F644429-752A-4335-A3F9-D8ACCA007D7E}" destId="{3FCE36A3-0470-478F-A533-03B2F55B9560}" srcOrd="1" destOrd="0" presId="urn:microsoft.com/office/officeart/2018/2/layout/IconLabelList"/>
    <dgm:cxn modelId="{91757F2D-A68A-43F1-8BDC-44DFD92E1DC6}" type="presParOf" srcId="{0F644429-752A-4335-A3F9-D8ACCA007D7E}" destId="{1BB98C5E-B3D6-4302-9074-6F447A96E42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2F55F-D4A5-475F-A41E-6EDD8C09C4E7}">
      <dsp:nvSpPr>
        <dsp:cNvPr id="0" name=""/>
        <dsp:cNvSpPr/>
      </dsp:nvSpPr>
      <dsp:spPr>
        <a:xfrm>
          <a:off x="0" y="413"/>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BBF9E2-A878-42D6-BE4E-C7427A3B26B2}">
      <dsp:nvSpPr>
        <dsp:cNvPr id="0" name=""/>
        <dsp:cNvSpPr/>
      </dsp:nvSpPr>
      <dsp:spPr>
        <a:xfrm>
          <a:off x="172001" y="128348"/>
          <a:ext cx="312730" cy="3127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9A348A-608D-43FE-B796-A3949F9BB36F}">
      <dsp:nvSpPr>
        <dsp:cNvPr id="0" name=""/>
        <dsp:cNvSpPr/>
      </dsp:nvSpPr>
      <dsp:spPr>
        <a:xfrm>
          <a:off x="656734" y="413"/>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Popular - </a:t>
          </a:r>
          <a:r>
            <a:rPr lang="en-US" sz="1600" kern="1200" dirty="0">
              <a:hlinkClick xmlns:r="http://schemas.openxmlformats.org/officeDocument/2006/relationships" r:id="rId3"/>
            </a:rPr>
            <a:t>Stack Overflow Developer Survey 2021</a:t>
          </a:r>
          <a:endParaRPr lang="en-US" sz="1600" kern="1200" dirty="0"/>
        </a:p>
      </dsp:txBody>
      <dsp:txXfrm>
        <a:off x="656734" y="413"/>
        <a:ext cx="10362103" cy="568601"/>
      </dsp:txXfrm>
    </dsp:sp>
    <dsp:sp modelId="{3449A127-A246-4B68-8110-AA124E7EFA61}">
      <dsp:nvSpPr>
        <dsp:cNvPr id="0" name=""/>
        <dsp:cNvSpPr/>
      </dsp:nvSpPr>
      <dsp:spPr>
        <a:xfrm>
          <a:off x="0" y="711164"/>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4A3885-7182-4907-A0E4-BD8930ED3092}">
      <dsp:nvSpPr>
        <dsp:cNvPr id="0" name=""/>
        <dsp:cNvSpPr/>
      </dsp:nvSpPr>
      <dsp:spPr>
        <a:xfrm>
          <a:off x="172001" y="839100"/>
          <a:ext cx="312730" cy="312730"/>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E27C7C-77EE-4108-908C-586FE34A6637}">
      <dsp:nvSpPr>
        <dsp:cNvPr id="0" name=""/>
        <dsp:cNvSpPr/>
      </dsp:nvSpPr>
      <dsp:spPr>
        <a:xfrm>
          <a:off x="656734" y="711164"/>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Ubiquitous</a:t>
          </a:r>
          <a:endParaRPr lang="en-US" sz="1600" kern="1200" dirty="0"/>
        </a:p>
      </dsp:txBody>
      <dsp:txXfrm>
        <a:off x="656734" y="711164"/>
        <a:ext cx="10362103" cy="568601"/>
      </dsp:txXfrm>
    </dsp:sp>
    <dsp:sp modelId="{3C5EB174-2D53-4F48-A482-712EA2E3D87B}">
      <dsp:nvSpPr>
        <dsp:cNvPr id="0" name=""/>
        <dsp:cNvSpPr/>
      </dsp:nvSpPr>
      <dsp:spPr>
        <a:xfrm>
          <a:off x="0" y="1421916"/>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3F314-D7B8-4AA7-B352-363E438A55BE}">
      <dsp:nvSpPr>
        <dsp:cNvPr id="0" name=""/>
        <dsp:cNvSpPr/>
      </dsp:nvSpPr>
      <dsp:spPr>
        <a:xfrm>
          <a:off x="172001" y="1549851"/>
          <a:ext cx="312730" cy="31273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52B665-79D8-4EA3-9C4F-D9AF08E786ED}">
      <dsp:nvSpPr>
        <dsp:cNvPr id="0" name=""/>
        <dsp:cNvSpPr/>
      </dsp:nvSpPr>
      <dsp:spPr>
        <a:xfrm>
          <a:off x="656734" y="1421916"/>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Open Source</a:t>
          </a:r>
          <a:endParaRPr lang="en-US" sz="1600" kern="1200" dirty="0"/>
        </a:p>
      </dsp:txBody>
      <dsp:txXfrm>
        <a:off x="656734" y="1421916"/>
        <a:ext cx="10362103" cy="568601"/>
      </dsp:txXfrm>
    </dsp:sp>
    <dsp:sp modelId="{9115E857-BA54-4FA3-A95E-359B1191A962}">
      <dsp:nvSpPr>
        <dsp:cNvPr id="0" name=""/>
        <dsp:cNvSpPr/>
      </dsp:nvSpPr>
      <dsp:spPr>
        <a:xfrm>
          <a:off x="0" y="2132668"/>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213EA8-F0E2-40CD-A4D2-474AACCE8AAE}">
      <dsp:nvSpPr>
        <dsp:cNvPr id="0" name=""/>
        <dsp:cNvSpPr/>
      </dsp:nvSpPr>
      <dsp:spPr>
        <a:xfrm>
          <a:off x="172001" y="2260603"/>
          <a:ext cx="312730" cy="312730"/>
        </a:xfrm>
        <a:prstGeom prst="rect">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2C2D13-4C78-4D15-88CB-500864430851}">
      <dsp:nvSpPr>
        <dsp:cNvPr id="0" name=""/>
        <dsp:cNvSpPr/>
      </dsp:nvSpPr>
      <dsp:spPr>
        <a:xfrm>
          <a:off x="656734" y="2132668"/>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Cross-platform</a:t>
          </a:r>
          <a:endParaRPr lang="en-US" sz="1600" kern="1200" dirty="0"/>
        </a:p>
      </dsp:txBody>
      <dsp:txXfrm>
        <a:off x="656734" y="2132668"/>
        <a:ext cx="10362103" cy="568601"/>
      </dsp:txXfrm>
    </dsp:sp>
    <dsp:sp modelId="{3C85E1CD-14C6-4204-84A5-D1641785D2BA}">
      <dsp:nvSpPr>
        <dsp:cNvPr id="0" name=""/>
        <dsp:cNvSpPr/>
      </dsp:nvSpPr>
      <dsp:spPr>
        <a:xfrm>
          <a:off x="0" y="2843420"/>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5C1A2B-FF84-4C68-82FE-DF2A55E48392}">
      <dsp:nvSpPr>
        <dsp:cNvPr id="0" name=""/>
        <dsp:cNvSpPr/>
      </dsp:nvSpPr>
      <dsp:spPr>
        <a:xfrm>
          <a:off x="172001" y="2971355"/>
          <a:ext cx="312730" cy="312730"/>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D81C67-775B-478A-A04E-C1188DFCB783}">
      <dsp:nvSpPr>
        <dsp:cNvPr id="0" name=""/>
        <dsp:cNvSpPr/>
      </dsp:nvSpPr>
      <dsp:spPr>
        <a:xfrm>
          <a:off x="656734" y="2843420"/>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baseline="0" dirty="0"/>
            <a:t>Industry / Enterprise</a:t>
          </a:r>
          <a:endParaRPr lang="en-US" sz="1600" kern="1200" dirty="0"/>
        </a:p>
      </dsp:txBody>
      <dsp:txXfrm>
        <a:off x="656734" y="2843420"/>
        <a:ext cx="10362103" cy="568601"/>
      </dsp:txXfrm>
    </dsp:sp>
    <dsp:sp modelId="{F1C8FB3E-9E14-43E8-81B9-B9CB27B21BAD}">
      <dsp:nvSpPr>
        <dsp:cNvPr id="0" name=""/>
        <dsp:cNvSpPr/>
      </dsp:nvSpPr>
      <dsp:spPr>
        <a:xfrm>
          <a:off x="0" y="3554171"/>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699E1B-8278-4D15-9467-7F03EFDEC6BC}">
      <dsp:nvSpPr>
        <dsp:cNvPr id="0" name=""/>
        <dsp:cNvSpPr/>
      </dsp:nvSpPr>
      <dsp:spPr>
        <a:xfrm>
          <a:off x="172001" y="3682107"/>
          <a:ext cx="312730" cy="312730"/>
        </a:xfrm>
        <a:prstGeom prst="rect">
          <a:avLst/>
        </a:prstGeom>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A3E7BA-7E3C-48B0-A0F6-E1A0075127F8}">
      <dsp:nvSpPr>
        <dsp:cNvPr id="0" name=""/>
        <dsp:cNvSpPr/>
      </dsp:nvSpPr>
      <dsp:spPr>
        <a:xfrm>
          <a:off x="656734" y="3554171"/>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dirty="0"/>
            <a:t>Tool for your toolbox</a:t>
          </a:r>
        </a:p>
      </dsp:txBody>
      <dsp:txXfrm>
        <a:off x="656734" y="3554171"/>
        <a:ext cx="10362103" cy="568601"/>
      </dsp:txXfrm>
    </dsp:sp>
    <dsp:sp modelId="{D2118743-25F0-4E92-96A7-25A11CC63C78}">
      <dsp:nvSpPr>
        <dsp:cNvPr id="0" name=""/>
        <dsp:cNvSpPr/>
      </dsp:nvSpPr>
      <dsp:spPr>
        <a:xfrm>
          <a:off x="0" y="4264923"/>
          <a:ext cx="11018837" cy="5686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6F416-0AD1-45E1-98ED-B843C849AF5C}">
      <dsp:nvSpPr>
        <dsp:cNvPr id="0" name=""/>
        <dsp:cNvSpPr/>
      </dsp:nvSpPr>
      <dsp:spPr>
        <a:xfrm>
          <a:off x="172001" y="4392858"/>
          <a:ext cx="312730" cy="312730"/>
        </a:xfrm>
        <a:prstGeom prst="rect">
          <a:avLst/>
        </a:prstGeom>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46C892-F9EB-4C52-98F4-0EB89C56D655}">
      <dsp:nvSpPr>
        <dsp:cNvPr id="0" name=""/>
        <dsp:cNvSpPr/>
      </dsp:nvSpPr>
      <dsp:spPr>
        <a:xfrm>
          <a:off x="656734" y="4264923"/>
          <a:ext cx="10362103" cy="5686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177" tIns="60177" rIns="60177" bIns="60177" numCol="1" spcCol="1270" anchor="ctr" anchorCtr="0">
          <a:noAutofit/>
        </a:bodyPr>
        <a:lstStyle/>
        <a:p>
          <a:pPr marL="0" lvl="0" indent="0" algn="l" defTabSz="711200">
            <a:lnSpc>
              <a:spcPct val="100000"/>
            </a:lnSpc>
            <a:spcBef>
              <a:spcPct val="0"/>
            </a:spcBef>
            <a:spcAft>
              <a:spcPct val="35000"/>
            </a:spcAft>
            <a:buNone/>
          </a:pPr>
          <a:r>
            <a:rPr lang="en-US" sz="1600" kern="1200"/>
            <a:t>IRON</a:t>
          </a:r>
          <a:endParaRPr lang="en-US" sz="1600" kern="1200" dirty="0"/>
        </a:p>
      </dsp:txBody>
      <dsp:txXfrm>
        <a:off x="656734" y="4264923"/>
        <a:ext cx="10362103" cy="5686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56B1B-26DD-474E-A607-2F2EF4758F5B}">
      <dsp:nvSpPr>
        <dsp:cNvPr id="0" name=""/>
        <dsp:cNvSpPr/>
      </dsp:nvSpPr>
      <dsp:spPr>
        <a:xfrm>
          <a:off x="680918"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76E3FA-7496-446D-8E5D-7813FC393700}">
      <dsp:nvSpPr>
        <dsp:cNvPr id="0" name=""/>
        <dsp:cNvSpPr/>
      </dsp:nvSpPr>
      <dsp:spPr>
        <a:xfrm>
          <a:off x="1105043" y="1176093"/>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48967A-E2FF-4DDD-8F50-40EFE33C6408}">
      <dsp:nvSpPr>
        <dsp:cNvPr id="0" name=""/>
        <dsp:cNvSpPr/>
      </dsp:nvSpPr>
      <dsp:spPr>
        <a:xfrm>
          <a:off x="44731"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What?</a:t>
          </a:r>
        </a:p>
      </dsp:txBody>
      <dsp:txXfrm>
        <a:off x="44731" y="3361969"/>
        <a:ext cx="3262500" cy="720000"/>
      </dsp:txXfrm>
    </dsp:sp>
    <dsp:sp modelId="{4BFD2C49-D254-4327-8A8D-DEB58FA57391}">
      <dsp:nvSpPr>
        <dsp:cNvPr id="0" name=""/>
        <dsp:cNvSpPr/>
      </dsp:nvSpPr>
      <dsp:spPr>
        <a:xfrm>
          <a:off x="4514356"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C7A497-7F1F-4C0F-B208-1A03BF7F5C7E}">
      <dsp:nvSpPr>
        <dsp:cNvPr id="0" name=""/>
        <dsp:cNvSpPr/>
      </dsp:nvSpPr>
      <dsp:spPr>
        <a:xfrm>
          <a:off x="4938481" y="1176093"/>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542A55-C39F-4EDC-BB31-EA73BA2EE981}">
      <dsp:nvSpPr>
        <dsp:cNvPr id="0" name=""/>
        <dsp:cNvSpPr/>
      </dsp:nvSpPr>
      <dsp:spPr>
        <a:xfrm>
          <a:off x="3878168"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Why?</a:t>
          </a:r>
        </a:p>
      </dsp:txBody>
      <dsp:txXfrm>
        <a:off x="3878168" y="3361969"/>
        <a:ext cx="3262500" cy="720000"/>
      </dsp:txXfrm>
    </dsp:sp>
    <dsp:sp modelId="{8B2B9AC5-EB01-4D1A-9E8A-53025012F59F}">
      <dsp:nvSpPr>
        <dsp:cNvPr id="0" name=""/>
        <dsp:cNvSpPr/>
      </dsp:nvSpPr>
      <dsp:spPr>
        <a:xfrm>
          <a:off x="8347794" y="751968"/>
          <a:ext cx="1990125" cy="199012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66B49-5110-46A3-B77A-433E96060C09}">
      <dsp:nvSpPr>
        <dsp:cNvPr id="0" name=""/>
        <dsp:cNvSpPr/>
      </dsp:nvSpPr>
      <dsp:spPr>
        <a:xfrm>
          <a:off x="8771919" y="1176093"/>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DFDA70-56E0-46D5-B9C8-51CE7A7D304D}">
      <dsp:nvSpPr>
        <dsp:cNvPr id="0" name=""/>
        <dsp:cNvSpPr/>
      </dsp:nvSpPr>
      <dsp:spPr>
        <a:xfrm>
          <a:off x="7711606" y="3361969"/>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How?</a:t>
          </a:r>
        </a:p>
      </dsp:txBody>
      <dsp:txXfrm>
        <a:off x="7711606" y="3361969"/>
        <a:ext cx="32625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29E70-3FF2-494F-A539-A8797035725B}">
      <dsp:nvSpPr>
        <dsp:cNvPr id="0" name=""/>
        <dsp:cNvSpPr/>
      </dsp:nvSpPr>
      <dsp:spPr>
        <a:xfrm>
          <a:off x="1999418" y="84988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C32D47-975F-419F-B434-B77A71C01D91}">
      <dsp:nvSpPr>
        <dsp:cNvPr id="0" name=""/>
        <dsp:cNvSpPr/>
      </dsp:nvSpPr>
      <dsp:spPr>
        <a:xfrm>
          <a:off x="811418" y="32640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da-DK" sz="4000" kern="1200"/>
            <a:t>Short-lived &lt; 1 day</a:t>
          </a:r>
          <a:endParaRPr lang="en-US" sz="4000" kern="1200"/>
        </a:p>
      </dsp:txBody>
      <dsp:txXfrm>
        <a:off x="811418" y="3264057"/>
        <a:ext cx="4320000" cy="720000"/>
      </dsp:txXfrm>
    </dsp:sp>
    <dsp:sp modelId="{ED597A7A-AFF8-45DC-8EDD-EA99CC3D1B73}">
      <dsp:nvSpPr>
        <dsp:cNvPr id="0" name=""/>
        <dsp:cNvSpPr/>
      </dsp:nvSpPr>
      <dsp:spPr>
        <a:xfrm>
          <a:off x="7075419" y="84988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B98C5E-B3D6-4302-9074-6F447A96E422}">
      <dsp:nvSpPr>
        <dsp:cNvPr id="0" name=""/>
        <dsp:cNvSpPr/>
      </dsp:nvSpPr>
      <dsp:spPr>
        <a:xfrm>
          <a:off x="5887418" y="3264057"/>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pPr>
          <a:r>
            <a:rPr lang="da-DK" sz="4000" kern="1200"/>
            <a:t>No </a:t>
          </a:r>
          <a:r>
            <a:rPr lang="da-DK" sz="4000" i="1" kern="1200"/>
            <a:t>strategy</a:t>
          </a:r>
          <a:r>
            <a:rPr lang="da-DK" sz="4000" kern="1200"/>
            <a:t>!</a:t>
          </a:r>
          <a:endParaRPr lang="en-US" sz="4000" kern="1200"/>
        </a:p>
      </dsp:txBody>
      <dsp:txXfrm>
        <a:off x="5887418" y="3264057"/>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9/2/2021 10:57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9/2/2021 10:56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9/2/2021 10:56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01171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dotnet/csharp/whats-new/csharp-version-history" TargetMode="Externa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dotnet/csharp/whats-new/csharp-version-history" TargetMode="External"/><Relationship Id="rId2" Type="http://schemas.openxmlformats.org/officeDocument/2006/relationships/hyperlink" Target="https://www.dotnetconf.net/" TargetMode="Externa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09.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jpeg"/><Relationship Id="rId4" Type="http://schemas.openxmlformats.org/officeDocument/2006/relationships/image" Target="../media/image25.png"/><Relationship Id="rId9" Type="http://schemas.openxmlformats.org/officeDocument/2006/relationships/image" Target="../media/image30.jpg"/></Relationships>
</file>

<file path=ppt/slides/_rels/slide2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hyperlink" Target="https://trunkbaseddevelopment.com/" TargetMode="External"/><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hyperlink" Target="https://blog.gds-gov.tech/that-ci-cd-thing-principles-implementation-tools-aa8e77f9a350" TargetMode="External"/><Relationship Id="rId2" Type="http://schemas.openxmlformats.org/officeDocument/2006/relationships/image" Target="../media/image76.png"/><Relationship Id="rId1" Type="http://schemas.openxmlformats.org/officeDocument/2006/relationships/slideLayout" Target="../slideLayouts/slideLayout22.xml"/><Relationship Id="rId4" Type="http://schemas.openxmlformats.org/officeDocument/2006/relationships/hyperlink" Target="https://creativecommons.org/licenses/by-nc-sa/3.0/"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docs.microsoft.com/en-us/devops/develop/what-is-continuous-integration" TargetMode="External"/><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hyperlink" Target="https://docs.microsoft.com/en-us/dotnet/standard/design-guidelines/naming-guidelines" TargetMode="Externa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hyperlink" Target="https://docs.microsoft.com/en-us/dotnet/csharp/language-reference/builtin-types/built-in-types" TargetMode="Externa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EnterpriseQualityCoding/FizzBuzzEnterpriseEdition" TargetMode="External"/><Relationship Id="rId2" Type="http://schemas.openxmlformats.org/officeDocument/2006/relationships/hyperlink" Target="https://github.com/joaomilho/Enterprise" TargetMode="External"/><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979539"/>
            <a:ext cx="4167887" cy="553998"/>
          </a:xfrm>
        </p:spPr>
        <p:txBody>
          <a:bodyPr/>
          <a:lstStyle/>
          <a:p>
            <a:r>
              <a:rPr lang="en-US" dirty="0"/>
              <a:t>Test-Driven C</a:t>
            </a:r>
            <a:r>
              <a:rPr lang="en-US" baseline="3000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pic>
        <p:nvPicPr>
          <p:cNvPr id="10" name="Picture Placeholder 9">
            <a:extLst>
              <a:ext uri="{FF2B5EF4-FFF2-40B4-BE49-F238E27FC236}">
                <a16:creationId xmlns:a16="http://schemas.microsoft.com/office/drawing/2014/main" id="{5E967AB7-856C-424F-9DA9-547223ACBB66}"/>
              </a:ext>
            </a:extLst>
          </p:cNvPr>
          <p:cNvPicPr>
            <a:picLocks noGrp="1" noChangeAspect="1"/>
          </p:cNvPicPr>
          <p:nvPr>
            <p:ph type="pic" sz="quarter" idx="13"/>
          </p:nvPr>
        </p:nvPicPr>
        <p:blipFill rotWithShape="1">
          <a:blip r:embed="rId2"/>
          <a:srcRect t="58" b="58"/>
          <a:stretch/>
        </p:blipFill>
        <p:spPr>
          <a:prstGeom prst="rect">
            <a:avLst/>
          </a:prstGeom>
        </p:spPr>
      </p:pic>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D965D9D-997F-41AC-8D93-EF4F6E3BF3C1}"/>
              </a:ext>
            </a:extLst>
          </p:cNvPr>
          <p:cNvSpPr>
            <a:spLocks noGrp="1"/>
          </p:cNvSpPr>
          <p:nvPr>
            <p:ph type="body" sz="quarter" idx="12"/>
          </p:nvPr>
        </p:nvSpPr>
        <p:spPr>
          <a:xfrm>
            <a:off x="4941888" y="1307806"/>
            <a:ext cx="6667500" cy="4178300"/>
          </a:xfrm>
        </p:spPr>
        <p:txBody>
          <a:bodyPr/>
          <a:lstStyle/>
          <a:p>
            <a:r>
              <a:rPr lang="en-US" dirty="0"/>
              <a:t>No basic stuff</a:t>
            </a:r>
          </a:p>
          <a:p>
            <a:r>
              <a:rPr lang="en-US" dirty="0"/>
              <a:t>Read the book</a:t>
            </a:r>
          </a:p>
          <a:p>
            <a:r>
              <a:rPr lang="en-US" dirty="0"/>
              <a:t>Do the exercises</a:t>
            </a:r>
          </a:p>
          <a:p>
            <a:r>
              <a:rPr lang="en-US" dirty="0"/>
              <a:t>Learn the advanced patterns and syntactic sugar</a:t>
            </a:r>
          </a:p>
          <a:p>
            <a:r>
              <a:rPr lang="en-US" dirty="0"/>
              <a:t>Idiomatic C</a:t>
            </a:r>
            <a:r>
              <a:rPr lang="en-US" baseline="30000" dirty="0"/>
              <a:t>♯</a:t>
            </a:r>
          </a:p>
          <a:p>
            <a:r>
              <a:rPr lang="en-US" dirty="0"/>
              <a:t>Focus on clean, testable code</a:t>
            </a:r>
          </a:p>
          <a:p>
            <a:r>
              <a:rPr lang="en-US" dirty="0"/>
              <a:t>Stop the enterprise madness!</a:t>
            </a:r>
          </a:p>
        </p:txBody>
      </p:sp>
      <p:sp>
        <p:nvSpPr>
          <p:cNvPr id="10" name="Title 2">
            <a:extLst>
              <a:ext uri="{FF2B5EF4-FFF2-40B4-BE49-F238E27FC236}">
                <a16:creationId xmlns:a16="http://schemas.microsoft.com/office/drawing/2014/main" id="{D0F0FA5E-5DCF-4120-B9C5-5C11285B35B4}"/>
              </a:ext>
            </a:extLst>
          </p:cNvPr>
          <p:cNvSpPr>
            <a:spLocks noGrp="1"/>
          </p:cNvSpPr>
          <p:nvPr>
            <p:ph type="title"/>
          </p:nvPr>
        </p:nvSpPr>
        <p:spPr>
          <a:xfrm>
            <a:off x="4941888" y="585788"/>
            <a:ext cx="6667230" cy="714094"/>
          </a:xfrm>
        </p:spPr>
        <p:txBody>
          <a:bodyPr/>
          <a:lstStyle/>
          <a:p>
            <a:r>
              <a:rPr lang="en-US" dirty="0"/>
              <a:t>Build on what you know already</a:t>
            </a:r>
          </a:p>
        </p:txBody>
      </p:sp>
    </p:spTree>
    <p:extLst>
      <p:ext uri="{BB962C8B-B14F-4D97-AF65-F5344CB8AC3E}">
        <p14:creationId xmlns:p14="http://schemas.microsoft.com/office/powerpoint/2010/main" val="34495157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.NET – a brief introduction</a:t>
            </a:r>
          </a:p>
        </p:txBody>
      </p:sp>
    </p:spTree>
    <p:extLst>
      <p:ext uri="{BB962C8B-B14F-4D97-AF65-F5344CB8AC3E}">
        <p14:creationId xmlns:p14="http://schemas.microsoft.com/office/powerpoint/2010/main" val="30273736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D67932-BEE5-48A3-9995-512F665D43B8}"/>
              </a:ext>
            </a:extLst>
          </p:cNvPr>
          <p:cNvSpPr>
            <a:spLocks noGrp="1"/>
          </p:cNvSpPr>
          <p:nvPr>
            <p:ph type="title"/>
          </p:nvPr>
        </p:nvSpPr>
        <p:spPr/>
        <p:txBody>
          <a:bodyPr/>
          <a:lstStyle/>
          <a:p>
            <a:r>
              <a:rPr lang="en-US" dirty="0"/>
              <a:t>.NET</a:t>
            </a:r>
            <a:endParaRPr lang="LID4096" dirty="0"/>
          </a:p>
        </p:txBody>
      </p:sp>
      <p:sp>
        <p:nvSpPr>
          <p:cNvPr id="5" name="Text Placeholder 4">
            <a:extLst>
              <a:ext uri="{FF2B5EF4-FFF2-40B4-BE49-F238E27FC236}">
                <a16:creationId xmlns:a16="http://schemas.microsoft.com/office/drawing/2014/main" id="{974AAEF1-1503-45D9-BD8B-8E918A5CC4E2}"/>
              </a:ext>
            </a:extLst>
          </p:cNvPr>
          <p:cNvSpPr>
            <a:spLocks noGrp="1"/>
          </p:cNvSpPr>
          <p:nvPr>
            <p:ph type="body" sz="quarter" idx="12"/>
          </p:nvPr>
        </p:nvSpPr>
        <p:spPr>
          <a:xfrm>
            <a:off x="585216" y="3977319"/>
            <a:ext cx="9144000" cy="615553"/>
          </a:xfrm>
        </p:spPr>
        <p:txBody>
          <a:bodyPr/>
          <a:lstStyle/>
          <a:p>
            <a:r>
              <a:rPr lang="en-US" sz="2000" dirty="0"/>
              <a:t>.NET is a free, cross-platform, open-source developer platform for building many different types of applications.</a:t>
            </a:r>
            <a:endParaRPr lang="da-DK" sz="2000" dirty="0"/>
          </a:p>
        </p:txBody>
      </p:sp>
    </p:spTree>
    <p:extLst>
      <p:ext uri="{BB962C8B-B14F-4D97-AF65-F5344CB8AC3E}">
        <p14:creationId xmlns:p14="http://schemas.microsoft.com/office/powerpoint/2010/main" val="162432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5AEF8-B704-4E2B-B5FE-ECEE111E8AF2}"/>
              </a:ext>
            </a:extLst>
          </p:cNvPr>
          <p:cNvSpPr>
            <a:spLocks noGrp="1"/>
          </p:cNvSpPr>
          <p:nvPr>
            <p:ph type="title"/>
          </p:nvPr>
        </p:nvSpPr>
        <p:spPr/>
        <p:txBody>
          <a:bodyPr/>
          <a:lstStyle/>
          <a:p>
            <a:r>
              <a:rPr lang="en-US" dirty="0"/>
              <a:t>.NET Languages</a:t>
            </a:r>
            <a:endParaRPr lang="LID4096" dirty="0"/>
          </a:p>
        </p:txBody>
      </p:sp>
      <p:pic>
        <p:nvPicPr>
          <p:cNvPr id="8" name="Picture 2" descr="C Sharp (programming language) - Wikipedia">
            <a:extLst>
              <a:ext uri="{FF2B5EF4-FFF2-40B4-BE49-F238E27FC236}">
                <a16:creationId xmlns:a16="http://schemas.microsoft.com/office/drawing/2014/main" id="{A8014FDB-8B22-4C64-8845-2E03702A3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616" y="-3384"/>
            <a:ext cx="4102100" cy="4527550"/>
          </a:xfrm>
          <a:prstGeom prst="rect">
            <a:avLst/>
          </a:prstGeom>
          <a:extLst>
            <a:ext uri="{909E8E84-426E-40DD-AFC4-6F175D3DCCD1}">
              <a14:hiddenFill xmlns:a14="http://schemas.microsoft.com/office/drawing/2010/main">
                <a:solidFill>
                  <a:srgbClr val="FFFFFF"/>
                </a:solidFill>
              </a14:hiddenFill>
            </a:ext>
          </a:extLst>
        </p:spPr>
      </p:pic>
      <p:pic>
        <p:nvPicPr>
          <p:cNvPr id="9" name="Picture 2" descr="A close up of a sign&#10;&#10;Description automatically generated">
            <a:extLst>
              <a:ext uri="{FF2B5EF4-FFF2-40B4-BE49-F238E27FC236}">
                <a16:creationId xmlns:a16="http://schemas.microsoft.com/office/drawing/2014/main" id="{5FBCD34D-7CE1-40E7-AAC1-38515A273B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6605" y="300083"/>
            <a:ext cx="2222500" cy="2220913"/>
          </a:xfrm>
          <a:prstGeom prst="rect">
            <a:avLst/>
          </a:prstGeom>
          <a:extLst>
            <a:ext uri="{909E8E84-426E-40DD-AFC4-6F175D3DCCD1}">
              <a14:hiddenFill xmlns:a14="http://schemas.microsoft.com/office/drawing/2010/main">
                <a:solidFill>
                  <a:srgbClr val="FFFFFF"/>
                </a:solidFill>
              </a14:hiddenFill>
            </a:ext>
          </a:extLst>
        </p:spPr>
      </p:pic>
      <p:pic>
        <p:nvPicPr>
          <p:cNvPr id="10" name="Picture 9" descr="A screen shot of a computer&#10;&#10;Description automatically generated">
            <a:extLst>
              <a:ext uri="{FF2B5EF4-FFF2-40B4-BE49-F238E27FC236}">
                <a16:creationId xmlns:a16="http://schemas.microsoft.com/office/drawing/2014/main" id="{D6A0AA5B-C9FD-4DC7-B853-FAAB81073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2068" y="2928009"/>
            <a:ext cx="2222500" cy="2222500"/>
          </a:xfrm>
          <a:prstGeom prst="rect">
            <a:avLst/>
          </a:prstGeom>
          <a:extLst>
            <a:ext uri="{909E8E84-426E-40DD-AFC4-6F175D3DCCD1}">
              <a14:hiddenFill xmlns:a14="http://schemas.microsoft.com/office/drawing/2010/main">
                <a:solidFill>
                  <a:srgbClr val="FFFFFF"/>
                </a:solidFill>
              </a14:hiddenFill>
            </a:ext>
          </a:extLst>
        </p:spPr>
      </p:pic>
      <p:pic>
        <p:nvPicPr>
          <p:cNvPr id="11" name="Picture 2" descr="F Sharp (programming language) - Wikipedia">
            <a:extLst>
              <a:ext uri="{FF2B5EF4-FFF2-40B4-BE49-F238E27FC236}">
                <a16:creationId xmlns:a16="http://schemas.microsoft.com/office/drawing/2014/main" id="{0DAE3375-45AF-4B89-8828-EE082C698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3467" y="4298096"/>
            <a:ext cx="2166938" cy="2166938"/>
          </a:xfrm>
          <a:prstGeom prst="rect">
            <a:avLst/>
          </a:prstGeom>
          <a:extLst>
            <a:ext uri="{909E8E84-426E-40DD-AFC4-6F175D3DCCD1}">
              <a14:hiddenFill xmlns:a14="http://schemas.microsoft.com/office/drawing/2010/main">
                <a:solidFill>
                  <a:srgbClr val="FFFFFF"/>
                </a:solidFill>
              </a14:hiddenFill>
            </a:ext>
          </a:extLst>
        </p:spPr>
      </p:pic>
      <p:pic>
        <p:nvPicPr>
          <p:cNvPr id="12" name="Picture 2" descr="C++ - Wikipedia">
            <a:extLst>
              <a:ext uri="{FF2B5EF4-FFF2-40B4-BE49-F238E27FC236}">
                <a16:creationId xmlns:a16="http://schemas.microsoft.com/office/drawing/2014/main" id="{0EE6111F-148B-44B4-8A3B-10B7F4D1E9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7541" y="4026612"/>
            <a:ext cx="1650854" cy="1873163"/>
          </a:xfrm>
          <a:prstGeom prst="rect">
            <a:avLst/>
          </a:prstGeom>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D10CE74B-7C6E-4F71-90C0-822023001BB8}"/>
              </a:ext>
            </a:extLst>
          </p:cNvPr>
          <p:cNvGrpSpPr/>
          <p:nvPr/>
        </p:nvGrpSpPr>
        <p:grpSpPr>
          <a:xfrm>
            <a:off x="8537575" y="5923099"/>
            <a:ext cx="3409555" cy="691875"/>
            <a:chOff x="1888848" y="4749338"/>
            <a:chExt cx="4714073" cy="1028008"/>
          </a:xfrm>
        </p:grpSpPr>
        <p:pic>
          <p:nvPicPr>
            <p:cNvPr id="14" name="Picture 2" descr="Icon&#10;&#10;Description automatically generated">
              <a:extLst>
                <a:ext uri="{FF2B5EF4-FFF2-40B4-BE49-F238E27FC236}">
                  <a16:creationId xmlns:a16="http://schemas.microsoft.com/office/drawing/2014/main" id="{A40B9FE9-BD2A-49C1-9D0E-708B8721A2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8848" y="4749338"/>
              <a:ext cx="1010436" cy="1028008"/>
            </a:xfrm>
            <a:prstGeom prst="rect">
              <a:avLst/>
            </a:prstGeom>
            <a:noFill/>
          </p:spPr>
        </p:pic>
        <p:pic>
          <p:nvPicPr>
            <p:cNvPr id="15" name="Picture 2" descr="Logo&#10;&#10;Description automatically generated">
              <a:extLst>
                <a:ext uri="{FF2B5EF4-FFF2-40B4-BE49-F238E27FC236}">
                  <a16:creationId xmlns:a16="http://schemas.microsoft.com/office/drawing/2014/main" id="{7EC42171-AFE7-4E7E-B77F-CE78B63341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846" y="4810904"/>
              <a:ext cx="3648075" cy="904875"/>
            </a:xfrm>
            <a:prstGeom prst="rect">
              <a:avLst/>
            </a:prstGeom>
            <a:noFill/>
          </p:spPr>
        </p:pic>
      </p:grpSp>
    </p:spTree>
    <p:extLst>
      <p:ext uri="{BB962C8B-B14F-4D97-AF65-F5344CB8AC3E}">
        <p14:creationId xmlns:p14="http://schemas.microsoft.com/office/powerpoint/2010/main" val="37157021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5AEF8-B704-4E2B-B5FE-ECEE111E8AF2}"/>
              </a:ext>
            </a:extLst>
          </p:cNvPr>
          <p:cNvSpPr>
            <a:spLocks noGrp="1"/>
          </p:cNvSpPr>
          <p:nvPr>
            <p:ph type="title"/>
          </p:nvPr>
        </p:nvSpPr>
        <p:spPr/>
        <p:txBody>
          <a:bodyPr/>
          <a:lstStyle/>
          <a:p>
            <a:r>
              <a:rPr lang="en-US" dirty="0"/>
              <a:t>.NET Platforms</a:t>
            </a:r>
            <a:endParaRPr lang="LID4096" dirty="0"/>
          </a:p>
        </p:txBody>
      </p:sp>
      <p:pic>
        <p:nvPicPr>
          <p:cNvPr id="2" name="Picture 2">
            <a:extLst>
              <a:ext uri="{FF2B5EF4-FFF2-40B4-BE49-F238E27FC236}">
                <a16:creationId xmlns:a16="http://schemas.microsoft.com/office/drawing/2014/main" id="{E837C78A-18AA-45C9-BF29-040F17FF3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9725" y="41275"/>
            <a:ext cx="3759200" cy="3759200"/>
          </a:xfrm>
          <a:prstGeom prst="rect">
            <a:avLst/>
          </a:prstGeom>
          <a:extLst>
            <a:ext uri="{909E8E84-426E-40DD-AFC4-6F175D3DCCD1}">
              <a14:hiddenFill xmlns:a14="http://schemas.microsoft.com/office/drawing/2010/main">
                <a:solidFill>
                  <a:srgbClr val="FFFFFF"/>
                </a:solidFill>
              </a14:hiddenFill>
            </a:ext>
          </a:extLst>
        </p:spPr>
      </p:pic>
      <p:pic>
        <p:nvPicPr>
          <p:cNvPr id="3" name="Picture 2" descr="Microsoft Azure | Service Desk Integrations | SolarWinds">
            <a:extLst>
              <a:ext uri="{FF2B5EF4-FFF2-40B4-BE49-F238E27FC236}">
                <a16:creationId xmlns:a16="http://schemas.microsoft.com/office/drawing/2014/main" id="{6F5130C5-A2AA-4475-BD1D-D10E5199E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3883025"/>
            <a:ext cx="3759200" cy="2933700"/>
          </a:xfrm>
          <a:prstGeom prst="rect">
            <a:avLst/>
          </a:prstGeom>
          <a:extLst>
            <a:ext uri="{909E8E84-426E-40DD-AFC4-6F175D3DCCD1}">
              <a14:hiddenFill xmlns:a14="http://schemas.microsoft.com/office/drawing/2010/main">
                <a:solidFill>
                  <a:srgbClr val="FFFFFF"/>
                </a:solidFill>
              </a14:hiddenFill>
            </a:ext>
          </a:extLst>
        </p:spPr>
      </p:pic>
      <p:pic>
        <p:nvPicPr>
          <p:cNvPr id="4" name="Picture 2" descr="Tizen Brand Guidelines | Tizen">
            <a:extLst>
              <a:ext uri="{FF2B5EF4-FFF2-40B4-BE49-F238E27FC236}">
                <a16:creationId xmlns:a16="http://schemas.microsoft.com/office/drawing/2014/main" id="{7809C4F1-23C8-4928-84A4-3B332F96F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61475" y="41275"/>
            <a:ext cx="1074738" cy="1031875"/>
          </a:xfrm>
          <a:prstGeom prst="rect">
            <a:avLst/>
          </a:prstGeom>
          <a:extLst>
            <a:ext uri="{909E8E84-426E-40DD-AFC4-6F175D3DCCD1}">
              <a14:hiddenFill xmlns:a14="http://schemas.microsoft.com/office/drawing/2010/main">
                <a:solidFill>
                  <a:srgbClr val="FFFFFF"/>
                </a:solidFill>
              </a14:hiddenFill>
            </a:ext>
          </a:extLst>
        </p:spPr>
      </p:pic>
      <p:pic>
        <p:nvPicPr>
          <p:cNvPr id="5" name="Picture 2" descr="Logo competition - we have a winner! - Raspberry Pi">
            <a:extLst>
              <a:ext uri="{FF2B5EF4-FFF2-40B4-BE49-F238E27FC236}">
                <a16:creationId xmlns:a16="http://schemas.microsoft.com/office/drawing/2014/main" id="{779C5976-48C0-4902-95EA-FADF68EC5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475" y="1155700"/>
            <a:ext cx="1074738" cy="938213"/>
          </a:xfrm>
          <a:prstGeom prst="rect">
            <a:avLst/>
          </a:prstGeom>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E5FA1DE6-27F7-44DD-AD66-9FE22FFF3C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1475" y="2174875"/>
            <a:ext cx="1074738" cy="1074738"/>
          </a:xfrm>
          <a:prstGeom prst="rect">
            <a:avLst/>
          </a:prstGeom>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A2061999-AC70-4149-9B27-1CA8965890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7175" y="41275"/>
            <a:ext cx="1687513" cy="1435100"/>
          </a:xfrm>
          <a:prstGeom prst="rect">
            <a:avLst/>
          </a:prstGeom>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CC6E8ED6-929C-49F3-B8C5-987BAE14C0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17175" y="1558925"/>
            <a:ext cx="1687513" cy="1690688"/>
          </a:xfrm>
          <a:prstGeom prst="rect">
            <a:avLst/>
          </a:prstGeom>
          <a:extLst>
            <a:ext uri="{909E8E84-426E-40DD-AFC4-6F175D3DCCD1}">
              <a14:hiddenFill xmlns:a14="http://schemas.microsoft.com/office/drawing/2010/main">
                <a:solidFill>
                  <a:srgbClr val="FFFFFF"/>
                </a:solidFill>
              </a14:hiddenFill>
            </a:ext>
          </a:extLst>
        </p:spPr>
      </p:pic>
      <p:pic>
        <p:nvPicPr>
          <p:cNvPr id="26" name="Picture 2" descr="Linux - Wikipedia">
            <a:extLst>
              <a:ext uri="{FF2B5EF4-FFF2-40B4-BE49-F238E27FC236}">
                <a16:creationId xmlns:a16="http://schemas.microsoft.com/office/drawing/2014/main" id="{A9AC1C28-5582-4319-B8B3-410EE29728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1475" y="3332163"/>
            <a:ext cx="2844800" cy="3484563"/>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4742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descr="Timeline arrow">
            <a:extLst>
              <a:ext uri="{FF2B5EF4-FFF2-40B4-BE49-F238E27FC236}">
                <a16:creationId xmlns:a16="http://schemas.microsoft.com/office/drawing/2014/main" id="{9139176F-3D10-D545-9310-E0E7AA19D7E2}"/>
              </a:ext>
            </a:extLst>
          </p:cNvPr>
          <p:cNvSpPr txBox="1"/>
          <p:nvPr/>
        </p:nvSpPr>
        <p:spPr>
          <a:xfrm>
            <a:off x="584201" y="3732000"/>
            <a:ext cx="11025188" cy="309958"/>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90000" tIns="46800" rIns="90000" bIns="46800" rtlCol="0">
            <a:spAutoFit/>
          </a:bodyPr>
          <a:lstStyle/>
          <a:p>
            <a:endParaRPr lang="en-US" sz="1400" dirty="0">
              <a:solidFill>
                <a:schemeClr val="bg1"/>
              </a:solidFill>
              <a:latin typeface="+mj-lt"/>
            </a:endParaRPr>
          </a:p>
        </p:txBody>
      </p:sp>
      <p:cxnSp>
        <p:nvCxnSpPr>
          <p:cNvPr id="4" name="Straight Connector 3" descr="Line leading to bullet points">
            <a:extLst>
              <a:ext uri="{FF2B5EF4-FFF2-40B4-BE49-F238E27FC236}">
                <a16:creationId xmlns:a16="http://schemas.microsoft.com/office/drawing/2014/main" id="{23D33763-0966-644C-A86C-553E3593830E}"/>
              </a:ext>
            </a:extLst>
          </p:cNvPr>
          <p:cNvCxnSpPr>
            <a:cxnSpLocks/>
          </p:cNvCxnSpPr>
          <p:nvPr/>
        </p:nvCxnSpPr>
        <p:spPr>
          <a:xfrm flipV="1">
            <a:off x="24701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A5AB9144-9A32-704B-AE89-D766BC71725D}"/>
              </a:ext>
            </a:extLst>
          </p:cNvPr>
          <p:cNvCxnSpPr>
            <a:cxnSpLocks/>
          </p:cNvCxnSpPr>
          <p:nvPr/>
        </p:nvCxnSpPr>
        <p:spPr>
          <a:xfrm flipV="1">
            <a:off x="43561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descr="Line leading to bullet points">
            <a:extLst>
              <a:ext uri="{FF2B5EF4-FFF2-40B4-BE49-F238E27FC236}">
                <a16:creationId xmlns:a16="http://schemas.microsoft.com/office/drawing/2014/main" id="{37469604-63E1-F44B-8C5D-0B9ED49B3B27}"/>
              </a:ext>
            </a:extLst>
          </p:cNvPr>
          <p:cNvCxnSpPr>
            <a:cxnSpLocks/>
          </p:cNvCxnSpPr>
          <p:nvPr/>
        </p:nvCxnSpPr>
        <p:spPr>
          <a:xfrm flipV="1">
            <a:off x="6240016"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descr="Line leading to bullet points">
            <a:extLst>
              <a:ext uri="{FF2B5EF4-FFF2-40B4-BE49-F238E27FC236}">
                <a16:creationId xmlns:a16="http://schemas.microsoft.com/office/drawing/2014/main" id="{2DCF4C2D-C457-9044-9D0D-CCBE5A525F36}"/>
              </a:ext>
            </a:extLst>
          </p:cNvPr>
          <p:cNvCxnSpPr>
            <a:cxnSpLocks/>
          </p:cNvCxnSpPr>
          <p:nvPr/>
        </p:nvCxnSpPr>
        <p:spPr>
          <a:xfrm flipV="1">
            <a:off x="81280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descr="Line leading to bullet points">
            <a:extLst>
              <a:ext uri="{FF2B5EF4-FFF2-40B4-BE49-F238E27FC236}">
                <a16:creationId xmlns:a16="http://schemas.microsoft.com/office/drawing/2014/main" id="{8F3DAF15-D6AD-DD4F-8190-FD0783AFCE48}"/>
              </a:ext>
            </a:extLst>
          </p:cNvPr>
          <p:cNvCxnSpPr>
            <a:cxnSpLocks/>
          </p:cNvCxnSpPr>
          <p:nvPr/>
        </p:nvCxnSpPr>
        <p:spPr>
          <a:xfrm flipV="1">
            <a:off x="100139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descr="Line leading to bullet points">
            <a:extLst>
              <a:ext uri="{FF2B5EF4-FFF2-40B4-BE49-F238E27FC236}">
                <a16:creationId xmlns:a16="http://schemas.microsoft.com/office/drawing/2014/main" id="{CFA365ED-E1BD-9241-8E47-5D84F230A1A0}"/>
              </a:ext>
            </a:extLst>
          </p:cNvPr>
          <p:cNvCxnSpPr>
            <a:cxnSpLocks/>
          </p:cNvCxnSpPr>
          <p:nvPr/>
        </p:nvCxnSpPr>
        <p:spPr>
          <a:xfrm flipV="1">
            <a:off x="629904"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368B1F7-C333-FE47-A779-3AE1AA7666D6}"/>
              </a:ext>
            </a:extLst>
          </p:cNvPr>
          <p:cNvSpPr txBox="1"/>
          <p:nvPr/>
        </p:nvSpPr>
        <p:spPr>
          <a:xfrm>
            <a:off x="10011496" y="4842605"/>
            <a:ext cx="1655999" cy="1124262"/>
          </a:xfrm>
          <a:prstGeom prst="rect">
            <a:avLst/>
          </a:prstGeom>
          <a:noFill/>
        </p:spPr>
        <p:txBody>
          <a:bodyPr wrap="square" lIns="90000" tIns="46800" rIns="90000" bIns="46800" rtlCol="0" anchor="t">
            <a:noAutofit/>
          </a:bodyPr>
          <a:lstStyle/>
          <a:p>
            <a:r>
              <a:rPr lang="en-US" sz="1000" dirty="0"/>
              <a:t>C</a:t>
            </a:r>
            <a:r>
              <a:rPr lang="en-US" sz="1600" dirty="0"/>
              <a:t>♯</a:t>
            </a:r>
            <a:r>
              <a:rPr lang="en-US" sz="1000" dirty="0"/>
              <a:t> 6.0</a:t>
            </a:r>
          </a:p>
          <a:p>
            <a:r>
              <a:rPr lang="en-US" sz="1000" dirty="0"/>
              <a:t>F</a:t>
            </a:r>
            <a:r>
              <a:rPr lang="en-US" sz="1600" dirty="0"/>
              <a:t>♯</a:t>
            </a:r>
            <a:r>
              <a:rPr lang="en-US" sz="1000" dirty="0"/>
              <a:t> 4.0</a:t>
            </a:r>
          </a:p>
          <a:p>
            <a:endParaRPr lang="en-US" sz="1000" dirty="0"/>
          </a:p>
          <a:p>
            <a:r>
              <a:rPr lang="en-US" sz="1000" dirty="0"/>
              <a:t>Syntactic sugar</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11470" y="4585404"/>
            <a:ext cx="1655999" cy="257201"/>
          </a:xfrm>
          <a:prstGeom prst="rect">
            <a:avLst/>
          </a:prstGeom>
          <a:noFill/>
        </p:spPr>
        <p:txBody>
          <a:bodyPr wrap="square" lIns="90000" tIns="46800" rIns="90000" bIns="46800" rtlCol="0" anchor="b">
            <a:noAutofit/>
          </a:bodyPr>
          <a:lstStyle/>
          <a:p>
            <a:r>
              <a:rPr lang="en-US" sz="1200" b="1" dirty="0"/>
              <a:t>.NET 4.6</a:t>
            </a:r>
          </a:p>
        </p:txBody>
      </p:sp>
      <p:sp>
        <p:nvSpPr>
          <p:cNvPr id="38" name="TextBox 37">
            <a:extLst>
              <a:ext uri="{FF2B5EF4-FFF2-40B4-BE49-F238E27FC236}">
                <a16:creationId xmlns:a16="http://schemas.microsoft.com/office/drawing/2014/main" id="{4A14C81F-C598-1649-A475-0F4B15041A4F}"/>
              </a:ext>
            </a:extLst>
          </p:cNvPr>
          <p:cNvSpPr txBox="1"/>
          <p:nvPr/>
        </p:nvSpPr>
        <p:spPr>
          <a:xfrm>
            <a:off x="10013951" y="3732000"/>
            <a:ext cx="1482724" cy="309958"/>
          </a:xfrm>
          <a:prstGeom prst="rect">
            <a:avLst/>
          </a:prstGeom>
          <a:noFill/>
        </p:spPr>
        <p:txBody>
          <a:bodyPr wrap="square" lIns="90000" tIns="46800" rIns="90000" bIns="46800" rtlCol="0">
            <a:spAutoFit/>
          </a:bodyPr>
          <a:lstStyle/>
          <a:p>
            <a:r>
              <a:rPr lang="en-US" sz="1400" dirty="0">
                <a:solidFill>
                  <a:schemeClr val="bg1"/>
                </a:solidFill>
                <a:latin typeface="+mj-lt"/>
              </a:rPr>
              <a:t>2015</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2250" y="2083816"/>
            <a:ext cx="1655999" cy="1124262"/>
          </a:xfrm>
          <a:prstGeom prst="rect">
            <a:avLst/>
          </a:prstGeom>
          <a:noFill/>
        </p:spPr>
        <p:txBody>
          <a:bodyPr wrap="square" lIns="90000" tIns="46800" rIns="90000" bIns="46800" rtlCol="0" anchor="t">
            <a:noAutofit/>
          </a:bodyPr>
          <a:lstStyle/>
          <a:p>
            <a:r>
              <a:rPr lang="en-US" sz="1000" dirty="0"/>
              <a:t>Visual Studio 2012</a:t>
            </a:r>
          </a:p>
          <a:p>
            <a:r>
              <a:rPr lang="en-US" sz="1000" dirty="0"/>
              <a:t>C</a:t>
            </a:r>
            <a:r>
              <a:rPr lang="en-US" sz="1600" dirty="0"/>
              <a:t>♯</a:t>
            </a:r>
            <a:r>
              <a:rPr lang="en-US" sz="1000" dirty="0"/>
              <a:t> 5.0</a:t>
            </a:r>
          </a:p>
          <a:p>
            <a:r>
              <a:rPr lang="en-US" sz="1000" dirty="0"/>
              <a:t>F</a:t>
            </a:r>
            <a:r>
              <a:rPr lang="en-US" sz="1600" dirty="0"/>
              <a:t>♯</a:t>
            </a:r>
            <a:r>
              <a:rPr lang="en-US" sz="1000" dirty="0"/>
              <a:t> 3.0</a:t>
            </a:r>
          </a:p>
          <a:p>
            <a:endParaRPr lang="en-US" sz="1000" dirty="0"/>
          </a:p>
          <a:p>
            <a:r>
              <a:rPr lang="en-US" sz="1000" dirty="0"/>
              <a:t>Async/await</a:t>
            </a:r>
          </a:p>
          <a:p>
            <a:endParaRPr lang="en-US" sz="1000" dirty="0"/>
          </a:p>
        </p:txBody>
      </p:sp>
      <p:sp>
        <p:nvSpPr>
          <p:cNvPr id="42" name="TextBox 41">
            <a:extLst>
              <a:ext uri="{FF2B5EF4-FFF2-40B4-BE49-F238E27FC236}">
                <a16:creationId xmlns:a16="http://schemas.microsoft.com/office/drawing/2014/main" id="{39149196-C975-D74A-A5CA-74EDF6E76E21}"/>
              </a:ext>
            </a:extLst>
          </p:cNvPr>
          <p:cNvSpPr txBox="1"/>
          <p:nvPr/>
        </p:nvSpPr>
        <p:spPr>
          <a:xfrm>
            <a:off x="8112224" y="1826615"/>
            <a:ext cx="1655999" cy="257201"/>
          </a:xfrm>
          <a:prstGeom prst="rect">
            <a:avLst/>
          </a:prstGeom>
          <a:noFill/>
        </p:spPr>
        <p:txBody>
          <a:bodyPr wrap="square" lIns="90000" tIns="46800" rIns="90000" bIns="46800" rtlCol="0" anchor="b">
            <a:noAutofit/>
          </a:bodyPr>
          <a:lstStyle/>
          <a:p>
            <a:r>
              <a:rPr lang="en-US" sz="1200" b="1" dirty="0"/>
              <a:t>.NET 4.5</a:t>
            </a:r>
          </a:p>
        </p:txBody>
      </p:sp>
      <p:sp>
        <p:nvSpPr>
          <p:cNvPr id="37" name="TextBox 36">
            <a:extLst>
              <a:ext uri="{FF2B5EF4-FFF2-40B4-BE49-F238E27FC236}">
                <a16:creationId xmlns:a16="http://schemas.microsoft.com/office/drawing/2014/main" id="{8EE68488-A299-5747-98D3-F83587A31E51}"/>
              </a:ext>
            </a:extLst>
          </p:cNvPr>
          <p:cNvSpPr txBox="1"/>
          <p:nvPr/>
        </p:nvSpPr>
        <p:spPr>
          <a:xfrm>
            <a:off x="8128000"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2012</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42" y="4892128"/>
            <a:ext cx="1655999" cy="1124262"/>
          </a:xfrm>
          <a:prstGeom prst="rect">
            <a:avLst/>
          </a:prstGeom>
          <a:noFill/>
        </p:spPr>
        <p:txBody>
          <a:bodyPr wrap="square" lIns="90000" tIns="46800" rIns="90000" bIns="46800" rtlCol="0" anchor="t">
            <a:noAutofit/>
          </a:bodyPr>
          <a:lstStyle/>
          <a:p>
            <a:r>
              <a:rPr lang="en-US" sz="1000" dirty="0"/>
              <a:t>Visual Studio 2010</a:t>
            </a:r>
          </a:p>
          <a:p>
            <a:r>
              <a:rPr lang="en-US" sz="1000" dirty="0"/>
              <a:t>C</a:t>
            </a:r>
            <a:r>
              <a:rPr lang="en-US" sz="1600" dirty="0"/>
              <a:t>♯</a:t>
            </a:r>
            <a:r>
              <a:rPr lang="en-US" sz="1000" dirty="0"/>
              <a:t> 4.0</a:t>
            </a:r>
          </a:p>
          <a:p>
            <a:r>
              <a:rPr lang="en-US" sz="1000" dirty="0"/>
              <a:t>F</a:t>
            </a:r>
            <a:r>
              <a:rPr lang="en-US" sz="1600" dirty="0"/>
              <a:t>♯</a:t>
            </a:r>
            <a:r>
              <a:rPr lang="en-US" sz="1000" dirty="0"/>
              <a:t> 2.0</a:t>
            </a:r>
          </a:p>
          <a:p>
            <a:endParaRPr lang="en-US" sz="1000" dirty="0"/>
          </a:p>
          <a:p>
            <a:r>
              <a:rPr lang="en-US" sz="1000" dirty="0"/>
              <a:t>Dynamic</a:t>
            </a:r>
          </a:p>
        </p:txBody>
      </p:sp>
      <p:sp>
        <p:nvSpPr>
          <p:cNvPr id="44" name="TextBox 43">
            <a:extLst>
              <a:ext uri="{FF2B5EF4-FFF2-40B4-BE49-F238E27FC236}">
                <a16:creationId xmlns:a16="http://schemas.microsoft.com/office/drawing/2014/main" id="{8BFEF205-5371-7046-A532-16F191F1601E}"/>
              </a:ext>
            </a:extLst>
          </p:cNvPr>
          <p:cNvSpPr txBox="1"/>
          <p:nvPr/>
        </p:nvSpPr>
        <p:spPr>
          <a:xfrm>
            <a:off x="6240016" y="4634927"/>
            <a:ext cx="1655999" cy="257201"/>
          </a:xfrm>
          <a:prstGeom prst="rect">
            <a:avLst/>
          </a:prstGeom>
          <a:noFill/>
        </p:spPr>
        <p:txBody>
          <a:bodyPr wrap="square" lIns="90000" tIns="46800" rIns="90000" bIns="46800" rtlCol="0" anchor="b">
            <a:noAutofit/>
          </a:bodyPr>
          <a:lstStyle/>
          <a:p>
            <a:r>
              <a:rPr lang="en-US" sz="1200" b="1" dirty="0"/>
              <a:t>.NET 4.0</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2010</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7834" y="2083816"/>
            <a:ext cx="2164730" cy="1124262"/>
          </a:xfrm>
          <a:prstGeom prst="rect">
            <a:avLst/>
          </a:prstGeom>
          <a:noFill/>
        </p:spPr>
        <p:txBody>
          <a:bodyPr wrap="square" lIns="90000" tIns="46800" rIns="90000" bIns="46800" rtlCol="0" anchor="t">
            <a:noAutofit/>
          </a:bodyPr>
          <a:lstStyle/>
          <a:p>
            <a:r>
              <a:rPr lang="en-US" sz="1000" dirty="0"/>
              <a:t>Visual Studio 2008</a:t>
            </a:r>
          </a:p>
          <a:p>
            <a:r>
              <a:rPr lang="en-US" sz="1000" dirty="0"/>
              <a:t>C</a:t>
            </a:r>
            <a:r>
              <a:rPr lang="en-US" sz="1600" dirty="0"/>
              <a:t>♯</a:t>
            </a:r>
            <a:r>
              <a:rPr lang="en-US" sz="1000" dirty="0"/>
              <a:t> 3.0</a:t>
            </a:r>
          </a:p>
          <a:p>
            <a:endParaRPr lang="en-US" sz="1000" dirty="0"/>
          </a:p>
          <a:p>
            <a:r>
              <a:rPr lang="en-US" sz="1000" dirty="0"/>
              <a:t>Auto properties</a:t>
            </a:r>
          </a:p>
          <a:p>
            <a:r>
              <a:rPr lang="en-US" sz="1000" dirty="0" err="1"/>
              <a:t>Linq</a:t>
            </a:r>
            <a:endParaRPr lang="en-US" sz="1000" dirty="0"/>
          </a:p>
          <a:p>
            <a:r>
              <a:rPr lang="en-US" sz="1000" dirty="0"/>
              <a:t>Lambda expressions</a:t>
            </a:r>
          </a:p>
          <a:p>
            <a:r>
              <a:rPr lang="en-US" sz="1000" dirty="0"/>
              <a:t>Implicit typed local variables</a:t>
            </a:r>
          </a:p>
          <a:p>
            <a:r>
              <a:rPr lang="en-US" sz="1000" dirty="0"/>
              <a:t>Object and collection initializers</a:t>
            </a:r>
          </a:p>
        </p:txBody>
      </p:sp>
      <p:sp>
        <p:nvSpPr>
          <p:cNvPr id="40" name="TextBox 39">
            <a:extLst>
              <a:ext uri="{FF2B5EF4-FFF2-40B4-BE49-F238E27FC236}">
                <a16:creationId xmlns:a16="http://schemas.microsoft.com/office/drawing/2014/main" id="{6AAB5BAD-9FC4-974A-8591-715042F8CBF3}"/>
              </a:ext>
            </a:extLst>
          </p:cNvPr>
          <p:cNvSpPr txBox="1"/>
          <p:nvPr/>
        </p:nvSpPr>
        <p:spPr>
          <a:xfrm>
            <a:off x="4367808" y="1826615"/>
            <a:ext cx="1655999" cy="257201"/>
          </a:xfrm>
          <a:prstGeom prst="rect">
            <a:avLst/>
          </a:prstGeom>
          <a:noFill/>
        </p:spPr>
        <p:txBody>
          <a:bodyPr wrap="square" lIns="90000" tIns="46800" rIns="90000" bIns="46800" rtlCol="0" anchor="b">
            <a:noAutofit/>
          </a:bodyPr>
          <a:lstStyle/>
          <a:p>
            <a:r>
              <a:rPr lang="en-US" sz="1200" b="1" dirty="0"/>
              <a:t>.NET 3.5</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038"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2007</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188" y="5027039"/>
            <a:ext cx="1655999" cy="1124262"/>
          </a:xfrm>
          <a:prstGeom prst="rect">
            <a:avLst/>
          </a:prstGeom>
          <a:noFill/>
        </p:spPr>
        <p:txBody>
          <a:bodyPr wrap="square" lIns="90000" tIns="46800" rIns="90000" bIns="46800" rtlCol="0" anchor="t">
            <a:noAutofit/>
          </a:bodyPr>
          <a:lstStyle/>
          <a:p>
            <a:r>
              <a:rPr lang="en-US" sz="1000" dirty="0"/>
              <a:t>Visual Studio 2005</a:t>
            </a:r>
          </a:p>
          <a:p>
            <a:r>
              <a:rPr lang="en-US" sz="1000" dirty="0"/>
              <a:t>C</a:t>
            </a:r>
            <a:r>
              <a:rPr lang="en-US" sz="1600" dirty="0"/>
              <a:t>♯</a:t>
            </a:r>
            <a:r>
              <a:rPr lang="en-US" sz="1000" dirty="0"/>
              <a:t> 2.0</a:t>
            </a:r>
          </a:p>
          <a:p>
            <a:r>
              <a:rPr lang="en-US" sz="1000" dirty="0"/>
              <a:t>F</a:t>
            </a:r>
            <a:r>
              <a:rPr lang="en-US" sz="1600" dirty="0"/>
              <a:t>♯</a:t>
            </a:r>
            <a:r>
              <a:rPr lang="en-US" sz="1000" dirty="0"/>
              <a:t> 1.0</a:t>
            </a:r>
          </a:p>
          <a:p>
            <a:endParaRPr lang="en-US" sz="1000" dirty="0"/>
          </a:p>
          <a:p>
            <a:r>
              <a:rPr lang="en-US" sz="1000" dirty="0"/>
              <a:t>Generics</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162" y="4769838"/>
            <a:ext cx="1655999" cy="257201"/>
          </a:xfrm>
          <a:prstGeom prst="rect">
            <a:avLst/>
          </a:prstGeom>
          <a:noFill/>
        </p:spPr>
        <p:txBody>
          <a:bodyPr wrap="square" lIns="90000" tIns="46800" rIns="90000" bIns="46800" rtlCol="0" anchor="b">
            <a:noAutofit/>
          </a:bodyPr>
          <a:lstStyle/>
          <a:p>
            <a:r>
              <a:rPr lang="en-US" sz="1200" b="1" dirty="0"/>
              <a:t>.NET 2.0</a:t>
            </a:r>
          </a:p>
        </p:txBody>
      </p:sp>
      <p:sp>
        <p:nvSpPr>
          <p:cNvPr id="34" name="TextBox 33">
            <a:extLst>
              <a:ext uri="{FF2B5EF4-FFF2-40B4-BE49-F238E27FC236}">
                <a16:creationId xmlns:a16="http://schemas.microsoft.com/office/drawing/2014/main" id="{A3ED8875-1E15-9249-A974-DAAEF6C0E126}"/>
              </a:ext>
            </a:extLst>
          </p:cNvPr>
          <p:cNvSpPr txBox="1"/>
          <p:nvPr/>
        </p:nvSpPr>
        <p:spPr>
          <a:xfrm>
            <a:off x="24701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2005</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29930" y="2083816"/>
            <a:ext cx="1655999" cy="1124262"/>
          </a:xfrm>
          <a:prstGeom prst="rect">
            <a:avLst/>
          </a:prstGeom>
          <a:noFill/>
        </p:spPr>
        <p:txBody>
          <a:bodyPr wrap="square" lIns="90000" tIns="46800" rIns="90000" bIns="46800" rtlCol="0" anchor="t">
            <a:noAutofit/>
          </a:bodyPr>
          <a:lstStyle/>
          <a:p>
            <a:r>
              <a:rPr lang="en-US" sz="1000" dirty="0"/>
              <a:t>Visual Studio .NET</a:t>
            </a:r>
          </a:p>
          <a:p>
            <a:r>
              <a:rPr lang="en-US" sz="1000" dirty="0"/>
              <a:t>Visual C</a:t>
            </a:r>
            <a:r>
              <a:rPr lang="en-US" sz="1600" dirty="0"/>
              <a:t>♯</a:t>
            </a:r>
            <a:r>
              <a:rPr lang="en-US" sz="1000" dirty="0"/>
              <a:t> 1.0</a:t>
            </a:r>
          </a:p>
          <a:p>
            <a:r>
              <a:rPr lang="en-US" sz="1000" dirty="0"/>
              <a:t>Visual Basic .NET</a:t>
            </a:r>
          </a:p>
          <a:p>
            <a:r>
              <a:rPr lang="en-US" sz="1000" dirty="0"/>
              <a:t>Visual J++</a:t>
            </a:r>
          </a:p>
          <a:p>
            <a:r>
              <a:rPr lang="de-DE" sz="1000" b="0" i="0" dirty="0">
                <a:solidFill>
                  <a:srgbClr val="202122"/>
                </a:solidFill>
                <a:effectLst/>
                <a:latin typeface="Arial" panose="020B0604020202020204" pitchFamily="34" charset="0"/>
              </a:rPr>
              <a:t>Visual C++ .NET</a:t>
            </a:r>
            <a:endParaRPr lang="en-US" sz="1000" dirty="0"/>
          </a:p>
          <a:p>
            <a:endParaRPr lang="en-US" sz="1000" dirty="0"/>
          </a:p>
        </p:txBody>
      </p:sp>
      <p:sp>
        <p:nvSpPr>
          <p:cNvPr id="33" name="TextBox 32">
            <a:extLst>
              <a:ext uri="{FF2B5EF4-FFF2-40B4-BE49-F238E27FC236}">
                <a16:creationId xmlns:a16="http://schemas.microsoft.com/office/drawing/2014/main" id="{BB685339-6DF8-5B46-9767-3FAEE8F2B7A0}"/>
              </a:ext>
            </a:extLst>
          </p:cNvPr>
          <p:cNvSpPr txBox="1"/>
          <p:nvPr/>
        </p:nvSpPr>
        <p:spPr>
          <a:xfrm>
            <a:off x="629904" y="1826615"/>
            <a:ext cx="1655999" cy="257201"/>
          </a:xfrm>
          <a:prstGeom prst="rect">
            <a:avLst/>
          </a:prstGeom>
          <a:noFill/>
        </p:spPr>
        <p:txBody>
          <a:bodyPr wrap="square" lIns="90000" tIns="46800" rIns="90000" bIns="46800" rtlCol="0" anchor="b">
            <a:noAutofit/>
          </a:bodyPr>
          <a:lstStyle/>
          <a:p>
            <a:r>
              <a:rPr lang="en-US" sz="1200" b="1" dirty="0"/>
              <a:t>.NET 1.0</a:t>
            </a:r>
          </a:p>
        </p:txBody>
      </p:sp>
      <p:sp>
        <p:nvSpPr>
          <p:cNvPr id="5" name="TextBox 4">
            <a:extLst>
              <a:ext uri="{FF2B5EF4-FFF2-40B4-BE49-F238E27FC236}">
                <a16:creationId xmlns:a16="http://schemas.microsoft.com/office/drawing/2014/main" id="{A0D5B203-2539-9645-B159-329345F67A01}"/>
              </a:ext>
            </a:extLst>
          </p:cNvPr>
          <p:cNvSpPr txBox="1"/>
          <p:nvPr/>
        </p:nvSpPr>
        <p:spPr>
          <a:xfrm>
            <a:off x="632517" y="3732000"/>
            <a:ext cx="1547120" cy="309958"/>
          </a:xfrm>
          <a:prstGeom prst="rect">
            <a:avLst/>
          </a:prstGeom>
          <a:noFill/>
        </p:spPr>
        <p:txBody>
          <a:bodyPr wrap="square" lIns="90000" tIns="46800" rIns="90000" bIns="46800" rtlCol="0">
            <a:spAutoFit/>
          </a:bodyPr>
          <a:lstStyle/>
          <a:p>
            <a:r>
              <a:rPr lang="en-US" sz="1400" dirty="0">
                <a:solidFill>
                  <a:schemeClr val="bg1"/>
                </a:solidFill>
                <a:latin typeface="+mj-lt"/>
              </a:rPr>
              <a:t>2002</a:t>
            </a: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dirty="0"/>
              <a:t>.NET Timeline</a:t>
            </a:r>
          </a:p>
        </p:txBody>
      </p:sp>
      <p:sp>
        <p:nvSpPr>
          <p:cNvPr id="48" name="TextBox 47">
            <a:extLst>
              <a:ext uri="{FF2B5EF4-FFF2-40B4-BE49-F238E27FC236}">
                <a16:creationId xmlns:a16="http://schemas.microsoft.com/office/drawing/2014/main" id="{772316B4-2566-49FE-9B2D-9F11C4D8F1D1}"/>
              </a:ext>
            </a:extLst>
          </p:cNvPr>
          <p:cNvSpPr txBox="1"/>
          <p:nvPr/>
        </p:nvSpPr>
        <p:spPr>
          <a:xfrm>
            <a:off x="3058888" y="6356942"/>
            <a:ext cx="9051468" cy="363946"/>
          </a:xfrm>
          <a:prstGeom prst="rect">
            <a:avLst/>
          </a:prstGeom>
          <a:noFill/>
        </p:spPr>
        <p:txBody>
          <a:bodyPr wrap="square">
            <a:spAutoFit/>
          </a:bodyPr>
          <a:lstStyle/>
          <a:p>
            <a:pPr algn="r"/>
            <a:r>
              <a:rPr lang="LID4096" dirty="0">
                <a:hlinkClick r:id="rId2"/>
              </a:rPr>
              <a:t>https://docs.microsoft.com/en-us/dotnet/csharp/whats-new/csharp-version-history</a:t>
            </a:r>
            <a:endParaRPr lang="LID4096" dirty="0"/>
          </a:p>
        </p:txBody>
      </p:sp>
    </p:spTree>
    <p:extLst>
      <p:ext uri="{BB962C8B-B14F-4D97-AF65-F5344CB8AC3E}">
        <p14:creationId xmlns:p14="http://schemas.microsoft.com/office/powerpoint/2010/main" val="28940554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descr="Timeline arrow">
            <a:extLst>
              <a:ext uri="{FF2B5EF4-FFF2-40B4-BE49-F238E27FC236}">
                <a16:creationId xmlns:a16="http://schemas.microsoft.com/office/drawing/2014/main" id="{9139176F-3D10-D545-9310-E0E7AA19D7E2}"/>
              </a:ext>
            </a:extLst>
          </p:cNvPr>
          <p:cNvSpPr txBox="1"/>
          <p:nvPr/>
        </p:nvSpPr>
        <p:spPr>
          <a:xfrm>
            <a:off x="584201" y="3732000"/>
            <a:ext cx="11025188" cy="309958"/>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solidFill>
            <a:schemeClr val="accent1"/>
          </a:solidFill>
        </p:spPr>
        <p:txBody>
          <a:bodyPr wrap="square" lIns="90000" tIns="46800" rIns="90000" bIns="46800" rtlCol="0">
            <a:spAutoFit/>
          </a:bodyPr>
          <a:lstStyle/>
          <a:p>
            <a:endParaRPr lang="en-US" sz="1400" dirty="0">
              <a:solidFill>
                <a:schemeClr val="bg1"/>
              </a:solidFill>
              <a:latin typeface="+mj-lt"/>
            </a:endParaRPr>
          </a:p>
        </p:txBody>
      </p:sp>
      <p:cxnSp>
        <p:nvCxnSpPr>
          <p:cNvPr id="4" name="Straight Connector 3" descr="Line leading to bullet points">
            <a:extLst>
              <a:ext uri="{FF2B5EF4-FFF2-40B4-BE49-F238E27FC236}">
                <a16:creationId xmlns:a16="http://schemas.microsoft.com/office/drawing/2014/main" id="{23D33763-0966-644C-A86C-553E3593830E}"/>
              </a:ext>
            </a:extLst>
          </p:cNvPr>
          <p:cNvCxnSpPr>
            <a:cxnSpLocks/>
          </p:cNvCxnSpPr>
          <p:nvPr/>
        </p:nvCxnSpPr>
        <p:spPr>
          <a:xfrm flipV="1">
            <a:off x="24701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A5AB9144-9A32-704B-AE89-D766BC71725D}"/>
              </a:ext>
            </a:extLst>
          </p:cNvPr>
          <p:cNvCxnSpPr>
            <a:cxnSpLocks/>
          </p:cNvCxnSpPr>
          <p:nvPr/>
        </p:nvCxnSpPr>
        <p:spPr>
          <a:xfrm flipV="1">
            <a:off x="43561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descr="Line leading to bullet points">
            <a:extLst>
              <a:ext uri="{FF2B5EF4-FFF2-40B4-BE49-F238E27FC236}">
                <a16:creationId xmlns:a16="http://schemas.microsoft.com/office/drawing/2014/main" id="{37469604-63E1-F44B-8C5D-0B9ED49B3B27}"/>
              </a:ext>
            </a:extLst>
          </p:cNvPr>
          <p:cNvCxnSpPr>
            <a:cxnSpLocks/>
          </p:cNvCxnSpPr>
          <p:nvPr/>
        </p:nvCxnSpPr>
        <p:spPr>
          <a:xfrm flipV="1">
            <a:off x="6240016"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descr="Line leading to bullet points">
            <a:extLst>
              <a:ext uri="{FF2B5EF4-FFF2-40B4-BE49-F238E27FC236}">
                <a16:creationId xmlns:a16="http://schemas.microsoft.com/office/drawing/2014/main" id="{2DCF4C2D-C457-9044-9D0D-CCBE5A525F36}"/>
              </a:ext>
            </a:extLst>
          </p:cNvPr>
          <p:cNvCxnSpPr>
            <a:cxnSpLocks/>
          </p:cNvCxnSpPr>
          <p:nvPr/>
        </p:nvCxnSpPr>
        <p:spPr>
          <a:xfrm flipV="1">
            <a:off x="8128000"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descr="Line leading to bullet points">
            <a:extLst>
              <a:ext uri="{FF2B5EF4-FFF2-40B4-BE49-F238E27FC236}">
                <a16:creationId xmlns:a16="http://schemas.microsoft.com/office/drawing/2014/main" id="{8F3DAF15-D6AD-DD4F-8190-FD0783AFCE48}"/>
              </a:ext>
            </a:extLst>
          </p:cNvPr>
          <p:cNvCxnSpPr>
            <a:cxnSpLocks/>
          </p:cNvCxnSpPr>
          <p:nvPr/>
        </p:nvCxnSpPr>
        <p:spPr>
          <a:xfrm flipV="1">
            <a:off x="10013950" y="4012070"/>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descr="Line leading to bullet points">
            <a:extLst>
              <a:ext uri="{FF2B5EF4-FFF2-40B4-BE49-F238E27FC236}">
                <a16:creationId xmlns:a16="http://schemas.microsoft.com/office/drawing/2014/main" id="{CFA365ED-E1BD-9241-8E47-5D84F230A1A0}"/>
              </a:ext>
            </a:extLst>
          </p:cNvPr>
          <p:cNvCxnSpPr>
            <a:cxnSpLocks/>
          </p:cNvCxnSpPr>
          <p:nvPr/>
        </p:nvCxnSpPr>
        <p:spPr>
          <a:xfrm flipV="1">
            <a:off x="629904" y="1826615"/>
            <a:ext cx="0" cy="196151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368B1F7-C333-FE47-A779-3AE1AA7666D6}"/>
              </a:ext>
            </a:extLst>
          </p:cNvPr>
          <p:cNvSpPr txBox="1"/>
          <p:nvPr/>
        </p:nvSpPr>
        <p:spPr>
          <a:xfrm>
            <a:off x="10011496" y="4842605"/>
            <a:ext cx="1655999" cy="1124262"/>
          </a:xfrm>
          <a:prstGeom prst="rect">
            <a:avLst/>
          </a:prstGeom>
          <a:noFill/>
        </p:spPr>
        <p:txBody>
          <a:bodyPr wrap="square" lIns="90000" tIns="46800" rIns="90000" bIns="46800" rtlCol="0" anchor="t">
            <a:noAutofit/>
          </a:bodyPr>
          <a:lstStyle/>
          <a:p>
            <a:r>
              <a:rPr lang="en-US" sz="1000" dirty="0"/>
              <a:t>?</a:t>
            </a:r>
          </a:p>
        </p:txBody>
      </p:sp>
      <p:sp>
        <p:nvSpPr>
          <p:cNvPr id="46" name="TextBox 45">
            <a:extLst>
              <a:ext uri="{FF2B5EF4-FFF2-40B4-BE49-F238E27FC236}">
                <a16:creationId xmlns:a16="http://schemas.microsoft.com/office/drawing/2014/main" id="{6D994897-E652-EF4D-BC92-23963DB2C046}"/>
              </a:ext>
            </a:extLst>
          </p:cNvPr>
          <p:cNvSpPr txBox="1"/>
          <p:nvPr/>
        </p:nvSpPr>
        <p:spPr>
          <a:xfrm>
            <a:off x="10011470" y="4585404"/>
            <a:ext cx="1655999" cy="257201"/>
          </a:xfrm>
          <a:prstGeom prst="rect">
            <a:avLst/>
          </a:prstGeom>
          <a:noFill/>
        </p:spPr>
        <p:txBody>
          <a:bodyPr wrap="square" lIns="90000" tIns="46800" rIns="90000" bIns="46800" rtlCol="0" anchor="b">
            <a:noAutofit/>
          </a:bodyPr>
          <a:lstStyle/>
          <a:p>
            <a:r>
              <a:rPr lang="en-US" sz="1200" b="1" dirty="0"/>
              <a:t>.NET 7</a:t>
            </a:r>
          </a:p>
        </p:txBody>
      </p:sp>
      <p:sp>
        <p:nvSpPr>
          <p:cNvPr id="38" name="TextBox 37">
            <a:extLst>
              <a:ext uri="{FF2B5EF4-FFF2-40B4-BE49-F238E27FC236}">
                <a16:creationId xmlns:a16="http://schemas.microsoft.com/office/drawing/2014/main" id="{4A14C81F-C598-1649-A475-0F4B15041A4F}"/>
              </a:ext>
            </a:extLst>
          </p:cNvPr>
          <p:cNvSpPr txBox="1"/>
          <p:nvPr/>
        </p:nvSpPr>
        <p:spPr>
          <a:xfrm>
            <a:off x="10013951" y="3732000"/>
            <a:ext cx="1482724" cy="309958"/>
          </a:xfrm>
          <a:prstGeom prst="rect">
            <a:avLst/>
          </a:prstGeom>
          <a:noFill/>
        </p:spPr>
        <p:txBody>
          <a:bodyPr wrap="square" lIns="90000" tIns="46800" rIns="90000" bIns="46800" rtlCol="0">
            <a:spAutoFit/>
          </a:bodyPr>
          <a:lstStyle/>
          <a:p>
            <a:r>
              <a:rPr lang="en-US" sz="1400" dirty="0">
                <a:solidFill>
                  <a:schemeClr val="bg1"/>
                </a:solidFill>
                <a:latin typeface="+mj-lt"/>
              </a:rPr>
              <a:t>2022</a:t>
            </a:r>
          </a:p>
        </p:txBody>
      </p:sp>
      <p:sp>
        <p:nvSpPr>
          <p:cNvPr id="43" name="TextBox 42">
            <a:extLst>
              <a:ext uri="{FF2B5EF4-FFF2-40B4-BE49-F238E27FC236}">
                <a16:creationId xmlns:a16="http://schemas.microsoft.com/office/drawing/2014/main" id="{FA0D12D9-1638-C248-84A1-BFFA7C32850F}"/>
              </a:ext>
            </a:extLst>
          </p:cNvPr>
          <p:cNvSpPr txBox="1"/>
          <p:nvPr/>
        </p:nvSpPr>
        <p:spPr>
          <a:xfrm>
            <a:off x="8112250" y="2083816"/>
            <a:ext cx="1978807" cy="1124262"/>
          </a:xfrm>
          <a:prstGeom prst="rect">
            <a:avLst/>
          </a:prstGeom>
          <a:noFill/>
        </p:spPr>
        <p:txBody>
          <a:bodyPr wrap="square" lIns="90000" tIns="46800" rIns="90000" bIns="46800" rtlCol="0" anchor="t">
            <a:noAutofit/>
          </a:bodyPr>
          <a:lstStyle/>
          <a:p>
            <a:r>
              <a:rPr lang="en-US" sz="1000" dirty="0"/>
              <a:t>Visual Studio 2022</a:t>
            </a:r>
          </a:p>
          <a:p>
            <a:r>
              <a:rPr lang="en-US" sz="1000" dirty="0"/>
              <a:t>C</a:t>
            </a:r>
            <a:r>
              <a:rPr lang="en-US" sz="1600" dirty="0"/>
              <a:t>♯</a:t>
            </a:r>
            <a:r>
              <a:rPr lang="en-US" sz="1000" dirty="0"/>
              <a:t> 10.0</a:t>
            </a:r>
          </a:p>
          <a:p>
            <a:endParaRPr lang="en-US" sz="1000" dirty="0"/>
          </a:p>
          <a:p>
            <a:r>
              <a:rPr lang="en-US" sz="1000" dirty="0"/>
              <a:t>November 9</a:t>
            </a:r>
          </a:p>
          <a:p>
            <a:r>
              <a:rPr lang="en-US" sz="1000" dirty="0">
                <a:hlinkClick r:id="rId2"/>
              </a:rPr>
              <a:t>https://www.dotnetconf.net/</a:t>
            </a:r>
            <a:r>
              <a:rPr lang="en-US" sz="1000" dirty="0"/>
              <a:t> </a:t>
            </a:r>
          </a:p>
        </p:txBody>
      </p:sp>
      <p:sp>
        <p:nvSpPr>
          <p:cNvPr id="42" name="TextBox 41">
            <a:extLst>
              <a:ext uri="{FF2B5EF4-FFF2-40B4-BE49-F238E27FC236}">
                <a16:creationId xmlns:a16="http://schemas.microsoft.com/office/drawing/2014/main" id="{39149196-C975-D74A-A5CA-74EDF6E76E21}"/>
              </a:ext>
            </a:extLst>
          </p:cNvPr>
          <p:cNvSpPr txBox="1"/>
          <p:nvPr/>
        </p:nvSpPr>
        <p:spPr>
          <a:xfrm>
            <a:off x="8112224" y="1826615"/>
            <a:ext cx="1655999" cy="257201"/>
          </a:xfrm>
          <a:prstGeom prst="rect">
            <a:avLst/>
          </a:prstGeom>
          <a:noFill/>
        </p:spPr>
        <p:txBody>
          <a:bodyPr wrap="square" lIns="90000" tIns="46800" rIns="90000" bIns="46800" rtlCol="0" anchor="b">
            <a:noAutofit/>
          </a:bodyPr>
          <a:lstStyle/>
          <a:p>
            <a:r>
              <a:rPr lang="en-US" sz="1200" b="1" dirty="0"/>
              <a:t>.NET 6</a:t>
            </a:r>
          </a:p>
        </p:txBody>
      </p:sp>
      <p:sp>
        <p:nvSpPr>
          <p:cNvPr id="37" name="TextBox 36">
            <a:extLst>
              <a:ext uri="{FF2B5EF4-FFF2-40B4-BE49-F238E27FC236}">
                <a16:creationId xmlns:a16="http://schemas.microsoft.com/office/drawing/2014/main" id="{8EE68488-A299-5747-98D3-F83587A31E51}"/>
              </a:ext>
            </a:extLst>
          </p:cNvPr>
          <p:cNvSpPr txBox="1"/>
          <p:nvPr/>
        </p:nvSpPr>
        <p:spPr>
          <a:xfrm>
            <a:off x="8128000"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2021</a:t>
            </a:r>
          </a:p>
        </p:txBody>
      </p:sp>
      <p:sp>
        <p:nvSpPr>
          <p:cNvPr id="45" name="TextBox 44">
            <a:extLst>
              <a:ext uri="{FF2B5EF4-FFF2-40B4-BE49-F238E27FC236}">
                <a16:creationId xmlns:a16="http://schemas.microsoft.com/office/drawing/2014/main" id="{17EE72D6-6117-B941-A09A-03168CC6F86D}"/>
              </a:ext>
            </a:extLst>
          </p:cNvPr>
          <p:cNvSpPr txBox="1"/>
          <p:nvPr/>
        </p:nvSpPr>
        <p:spPr>
          <a:xfrm>
            <a:off x="6240042" y="4892128"/>
            <a:ext cx="1655999" cy="1124262"/>
          </a:xfrm>
          <a:prstGeom prst="rect">
            <a:avLst/>
          </a:prstGeom>
          <a:noFill/>
        </p:spPr>
        <p:txBody>
          <a:bodyPr wrap="square" lIns="90000" tIns="46800" rIns="90000" bIns="46800" rtlCol="0" anchor="t">
            <a:noAutofit/>
          </a:bodyPr>
          <a:lstStyle/>
          <a:p>
            <a:r>
              <a:rPr lang="en-US" sz="1000" dirty="0"/>
              <a:t>C</a:t>
            </a:r>
            <a:r>
              <a:rPr lang="en-US" sz="1600" dirty="0"/>
              <a:t>♯</a:t>
            </a:r>
            <a:r>
              <a:rPr lang="en-US" sz="1000" dirty="0"/>
              <a:t> 9.0</a:t>
            </a:r>
          </a:p>
          <a:p>
            <a:r>
              <a:rPr lang="en-US" sz="1000" dirty="0"/>
              <a:t>F</a:t>
            </a:r>
            <a:r>
              <a:rPr lang="en-US" sz="1600" dirty="0"/>
              <a:t>♯</a:t>
            </a:r>
            <a:r>
              <a:rPr lang="en-US" sz="1000" dirty="0"/>
              <a:t> 5.0</a:t>
            </a:r>
          </a:p>
          <a:p>
            <a:endParaRPr lang="en-US" sz="1000" dirty="0"/>
          </a:p>
          <a:p>
            <a:r>
              <a:rPr lang="en-US" sz="1000" dirty="0"/>
              <a:t>A lot of sugar!</a:t>
            </a:r>
          </a:p>
          <a:p>
            <a:endParaRPr lang="en-US" sz="1000" dirty="0"/>
          </a:p>
        </p:txBody>
      </p:sp>
      <p:sp>
        <p:nvSpPr>
          <p:cNvPr id="44" name="TextBox 43">
            <a:extLst>
              <a:ext uri="{FF2B5EF4-FFF2-40B4-BE49-F238E27FC236}">
                <a16:creationId xmlns:a16="http://schemas.microsoft.com/office/drawing/2014/main" id="{8BFEF205-5371-7046-A532-16F191F1601E}"/>
              </a:ext>
            </a:extLst>
          </p:cNvPr>
          <p:cNvSpPr txBox="1"/>
          <p:nvPr/>
        </p:nvSpPr>
        <p:spPr>
          <a:xfrm>
            <a:off x="6240016" y="4634927"/>
            <a:ext cx="1655999" cy="257201"/>
          </a:xfrm>
          <a:prstGeom prst="rect">
            <a:avLst/>
          </a:prstGeom>
          <a:noFill/>
        </p:spPr>
        <p:txBody>
          <a:bodyPr wrap="square" lIns="90000" tIns="46800" rIns="90000" bIns="46800" rtlCol="0" anchor="b">
            <a:noAutofit/>
          </a:bodyPr>
          <a:lstStyle/>
          <a:p>
            <a:r>
              <a:rPr lang="en-US" sz="1200" b="1" dirty="0"/>
              <a:t>.NET 5</a:t>
            </a:r>
          </a:p>
        </p:txBody>
      </p:sp>
      <p:sp>
        <p:nvSpPr>
          <p:cNvPr id="36" name="TextBox 35">
            <a:extLst>
              <a:ext uri="{FF2B5EF4-FFF2-40B4-BE49-F238E27FC236}">
                <a16:creationId xmlns:a16="http://schemas.microsoft.com/office/drawing/2014/main" id="{3AECDB55-09FA-574A-A7EA-19327F856A11}"/>
              </a:ext>
            </a:extLst>
          </p:cNvPr>
          <p:cNvSpPr txBox="1"/>
          <p:nvPr/>
        </p:nvSpPr>
        <p:spPr>
          <a:xfrm>
            <a:off x="62420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2020</a:t>
            </a:r>
          </a:p>
        </p:txBody>
      </p:sp>
      <p:sp>
        <p:nvSpPr>
          <p:cNvPr id="41" name="TextBox 40">
            <a:extLst>
              <a:ext uri="{FF2B5EF4-FFF2-40B4-BE49-F238E27FC236}">
                <a16:creationId xmlns:a16="http://schemas.microsoft.com/office/drawing/2014/main" id="{4C8D55DC-0439-3241-9FB4-137DB891A2A0}"/>
              </a:ext>
            </a:extLst>
          </p:cNvPr>
          <p:cNvSpPr txBox="1"/>
          <p:nvPr/>
        </p:nvSpPr>
        <p:spPr>
          <a:xfrm>
            <a:off x="4367834" y="2083816"/>
            <a:ext cx="2164730" cy="1124262"/>
          </a:xfrm>
          <a:prstGeom prst="rect">
            <a:avLst/>
          </a:prstGeom>
          <a:noFill/>
        </p:spPr>
        <p:txBody>
          <a:bodyPr wrap="square" lIns="90000" tIns="46800" rIns="90000" bIns="46800" rtlCol="0" anchor="t">
            <a:noAutofit/>
          </a:bodyPr>
          <a:lstStyle/>
          <a:p>
            <a:r>
              <a:rPr lang="en-US" sz="1000" dirty="0"/>
              <a:t>Visual Studio 2019</a:t>
            </a:r>
          </a:p>
          <a:p>
            <a:r>
              <a:rPr lang="en-US" sz="1000" dirty="0"/>
              <a:t>C</a:t>
            </a:r>
            <a:r>
              <a:rPr lang="en-US" sz="1600" dirty="0"/>
              <a:t>♯</a:t>
            </a:r>
            <a:r>
              <a:rPr lang="en-US" sz="1000" dirty="0"/>
              <a:t> 8.0</a:t>
            </a:r>
          </a:p>
          <a:p>
            <a:endParaRPr lang="en-US" sz="1000" dirty="0"/>
          </a:p>
          <a:p>
            <a:r>
              <a:rPr lang="en-US" sz="1000" dirty="0"/>
              <a:t>A lot of sugar!</a:t>
            </a:r>
          </a:p>
        </p:txBody>
      </p:sp>
      <p:sp>
        <p:nvSpPr>
          <p:cNvPr id="40" name="TextBox 39">
            <a:extLst>
              <a:ext uri="{FF2B5EF4-FFF2-40B4-BE49-F238E27FC236}">
                <a16:creationId xmlns:a16="http://schemas.microsoft.com/office/drawing/2014/main" id="{6AAB5BAD-9FC4-974A-8591-715042F8CBF3}"/>
              </a:ext>
            </a:extLst>
          </p:cNvPr>
          <p:cNvSpPr txBox="1"/>
          <p:nvPr/>
        </p:nvSpPr>
        <p:spPr>
          <a:xfrm>
            <a:off x="4367808" y="1826615"/>
            <a:ext cx="1655999" cy="257201"/>
          </a:xfrm>
          <a:prstGeom prst="rect">
            <a:avLst/>
          </a:prstGeom>
          <a:noFill/>
        </p:spPr>
        <p:txBody>
          <a:bodyPr wrap="square" lIns="90000" tIns="46800" rIns="90000" bIns="46800" rtlCol="0" anchor="b">
            <a:noAutofit/>
          </a:bodyPr>
          <a:lstStyle/>
          <a:p>
            <a:r>
              <a:rPr lang="en-US" sz="1200" b="1" dirty="0"/>
              <a:t>.NET Core 3.0</a:t>
            </a:r>
          </a:p>
        </p:txBody>
      </p:sp>
      <p:sp>
        <p:nvSpPr>
          <p:cNvPr id="35" name="TextBox 34">
            <a:extLst>
              <a:ext uri="{FF2B5EF4-FFF2-40B4-BE49-F238E27FC236}">
                <a16:creationId xmlns:a16="http://schemas.microsoft.com/office/drawing/2014/main" id="{D1806E68-33F4-F643-854C-6A1F6167703D}"/>
              </a:ext>
            </a:extLst>
          </p:cNvPr>
          <p:cNvSpPr txBox="1"/>
          <p:nvPr/>
        </p:nvSpPr>
        <p:spPr>
          <a:xfrm>
            <a:off x="4364038"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2019</a:t>
            </a:r>
          </a:p>
        </p:txBody>
      </p:sp>
      <p:sp>
        <p:nvSpPr>
          <p:cNvPr id="32" name="TextBox 31">
            <a:extLst>
              <a:ext uri="{FF2B5EF4-FFF2-40B4-BE49-F238E27FC236}">
                <a16:creationId xmlns:a16="http://schemas.microsoft.com/office/drawing/2014/main" id="{9397FC67-2634-8841-8853-CA17A1AB93FF}"/>
              </a:ext>
            </a:extLst>
          </p:cNvPr>
          <p:cNvSpPr txBox="1"/>
          <p:nvPr/>
        </p:nvSpPr>
        <p:spPr>
          <a:xfrm>
            <a:off x="2485188" y="5027039"/>
            <a:ext cx="1655999" cy="1124262"/>
          </a:xfrm>
          <a:prstGeom prst="rect">
            <a:avLst/>
          </a:prstGeom>
          <a:noFill/>
        </p:spPr>
        <p:txBody>
          <a:bodyPr wrap="square" lIns="90000" tIns="46800" rIns="90000" bIns="46800" rtlCol="0" anchor="t">
            <a:noAutofit/>
          </a:bodyPr>
          <a:lstStyle/>
          <a:p>
            <a:r>
              <a:rPr lang="en-US" sz="1000" dirty="0"/>
              <a:t>Visual Studio 2017</a:t>
            </a:r>
          </a:p>
          <a:p>
            <a:r>
              <a:rPr lang="en-US" sz="1000" dirty="0"/>
              <a:t>C</a:t>
            </a:r>
            <a:r>
              <a:rPr lang="en-US" sz="1600" dirty="0"/>
              <a:t>♯</a:t>
            </a:r>
            <a:r>
              <a:rPr lang="en-US" sz="1000" dirty="0"/>
              <a:t> 7.0</a:t>
            </a:r>
          </a:p>
          <a:p>
            <a:endParaRPr lang="en-US" sz="1000" dirty="0"/>
          </a:p>
          <a:p>
            <a:r>
              <a:rPr lang="en-US" sz="1000" dirty="0"/>
              <a:t>Syntactic sugar</a:t>
            </a:r>
          </a:p>
        </p:txBody>
      </p:sp>
      <p:sp>
        <p:nvSpPr>
          <p:cNvPr id="31" name="TextBox 30">
            <a:extLst>
              <a:ext uri="{FF2B5EF4-FFF2-40B4-BE49-F238E27FC236}">
                <a16:creationId xmlns:a16="http://schemas.microsoft.com/office/drawing/2014/main" id="{6EEC801D-1B41-DD41-87B8-17D10ECFB878}"/>
              </a:ext>
            </a:extLst>
          </p:cNvPr>
          <p:cNvSpPr txBox="1"/>
          <p:nvPr/>
        </p:nvSpPr>
        <p:spPr>
          <a:xfrm>
            <a:off x="2485162" y="4769838"/>
            <a:ext cx="1655999" cy="257201"/>
          </a:xfrm>
          <a:prstGeom prst="rect">
            <a:avLst/>
          </a:prstGeom>
          <a:noFill/>
        </p:spPr>
        <p:txBody>
          <a:bodyPr wrap="square" lIns="90000" tIns="46800" rIns="90000" bIns="46800" rtlCol="0" anchor="b">
            <a:noAutofit/>
          </a:bodyPr>
          <a:lstStyle/>
          <a:p>
            <a:r>
              <a:rPr lang="en-US" sz="1200" b="1" dirty="0"/>
              <a:t>.NET Core 2.0</a:t>
            </a:r>
          </a:p>
        </p:txBody>
      </p:sp>
      <p:sp>
        <p:nvSpPr>
          <p:cNvPr id="34" name="TextBox 33">
            <a:extLst>
              <a:ext uri="{FF2B5EF4-FFF2-40B4-BE49-F238E27FC236}">
                <a16:creationId xmlns:a16="http://schemas.microsoft.com/office/drawing/2014/main" id="{A3ED8875-1E15-9249-A974-DAAEF6C0E126}"/>
              </a:ext>
            </a:extLst>
          </p:cNvPr>
          <p:cNvSpPr txBox="1"/>
          <p:nvPr/>
        </p:nvSpPr>
        <p:spPr>
          <a:xfrm>
            <a:off x="2470151" y="3732000"/>
            <a:ext cx="1595437" cy="309958"/>
          </a:xfrm>
          <a:prstGeom prst="rect">
            <a:avLst/>
          </a:prstGeom>
          <a:noFill/>
        </p:spPr>
        <p:txBody>
          <a:bodyPr wrap="square" lIns="90000" tIns="46800" rIns="90000" bIns="46800" rtlCol="0">
            <a:spAutoFit/>
          </a:bodyPr>
          <a:lstStyle/>
          <a:p>
            <a:r>
              <a:rPr lang="en-US" sz="1400" dirty="0">
                <a:solidFill>
                  <a:schemeClr val="bg1"/>
                </a:solidFill>
                <a:latin typeface="+mj-lt"/>
              </a:rPr>
              <a:t>2017</a:t>
            </a:r>
          </a:p>
        </p:txBody>
      </p:sp>
      <p:sp>
        <p:nvSpPr>
          <p:cNvPr id="39" name="TextBox 38">
            <a:extLst>
              <a:ext uri="{FF2B5EF4-FFF2-40B4-BE49-F238E27FC236}">
                <a16:creationId xmlns:a16="http://schemas.microsoft.com/office/drawing/2014/main" id="{39DF94E4-D348-CA48-BB00-9CFF776FCA63}"/>
              </a:ext>
            </a:extLst>
          </p:cNvPr>
          <p:cNvSpPr txBox="1"/>
          <p:nvPr/>
        </p:nvSpPr>
        <p:spPr>
          <a:xfrm>
            <a:off x="629930" y="2083816"/>
            <a:ext cx="1655999" cy="1124262"/>
          </a:xfrm>
          <a:prstGeom prst="rect">
            <a:avLst/>
          </a:prstGeom>
          <a:noFill/>
        </p:spPr>
        <p:txBody>
          <a:bodyPr wrap="square" lIns="90000" tIns="46800" rIns="90000" bIns="46800" rtlCol="0" anchor="t">
            <a:noAutofit/>
          </a:bodyPr>
          <a:lstStyle/>
          <a:p>
            <a:r>
              <a:rPr lang="en-US" sz="1000" dirty="0"/>
              <a:t>Open Source on GitHub!</a:t>
            </a:r>
          </a:p>
          <a:p>
            <a:endParaRPr lang="en-US" sz="1000" dirty="0"/>
          </a:p>
          <a:p>
            <a:r>
              <a:rPr lang="en-US" sz="1000" dirty="0"/>
              <a:t>Visual Studio Code 1.0</a:t>
            </a:r>
          </a:p>
        </p:txBody>
      </p:sp>
      <p:sp>
        <p:nvSpPr>
          <p:cNvPr id="33" name="TextBox 32">
            <a:extLst>
              <a:ext uri="{FF2B5EF4-FFF2-40B4-BE49-F238E27FC236}">
                <a16:creationId xmlns:a16="http://schemas.microsoft.com/office/drawing/2014/main" id="{BB685339-6DF8-5B46-9767-3FAEE8F2B7A0}"/>
              </a:ext>
            </a:extLst>
          </p:cNvPr>
          <p:cNvSpPr txBox="1"/>
          <p:nvPr/>
        </p:nvSpPr>
        <p:spPr>
          <a:xfrm>
            <a:off x="629904" y="1826615"/>
            <a:ext cx="1655999" cy="257201"/>
          </a:xfrm>
          <a:prstGeom prst="rect">
            <a:avLst/>
          </a:prstGeom>
          <a:noFill/>
        </p:spPr>
        <p:txBody>
          <a:bodyPr wrap="square" lIns="90000" tIns="46800" rIns="90000" bIns="46800" rtlCol="0" anchor="b">
            <a:noAutofit/>
          </a:bodyPr>
          <a:lstStyle/>
          <a:p>
            <a:r>
              <a:rPr lang="en-US" sz="1200" b="1" dirty="0"/>
              <a:t>.NET Core 1.0</a:t>
            </a:r>
          </a:p>
        </p:txBody>
      </p:sp>
      <p:sp>
        <p:nvSpPr>
          <p:cNvPr id="5" name="TextBox 4">
            <a:extLst>
              <a:ext uri="{FF2B5EF4-FFF2-40B4-BE49-F238E27FC236}">
                <a16:creationId xmlns:a16="http://schemas.microsoft.com/office/drawing/2014/main" id="{A0D5B203-2539-9645-B159-329345F67A01}"/>
              </a:ext>
            </a:extLst>
          </p:cNvPr>
          <p:cNvSpPr txBox="1"/>
          <p:nvPr/>
        </p:nvSpPr>
        <p:spPr>
          <a:xfrm>
            <a:off x="632517" y="3732000"/>
            <a:ext cx="1547120" cy="309958"/>
          </a:xfrm>
          <a:prstGeom prst="rect">
            <a:avLst/>
          </a:prstGeom>
          <a:noFill/>
        </p:spPr>
        <p:txBody>
          <a:bodyPr wrap="square" lIns="90000" tIns="46800" rIns="90000" bIns="46800" rtlCol="0">
            <a:spAutoFit/>
          </a:bodyPr>
          <a:lstStyle/>
          <a:p>
            <a:r>
              <a:rPr lang="en-US" sz="1400" dirty="0">
                <a:solidFill>
                  <a:schemeClr val="bg1"/>
                </a:solidFill>
                <a:latin typeface="+mj-lt"/>
              </a:rPr>
              <a:t>2016</a:t>
            </a: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dirty="0"/>
              <a:t>.NET Timeline II</a:t>
            </a:r>
          </a:p>
        </p:txBody>
      </p:sp>
      <p:sp>
        <p:nvSpPr>
          <p:cNvPr id="48" name="TextBox 47">
            <a:extLst>
              <a:ext uri="{FF2B5EF4-FFF2-40B4-BE49-F238E27FC236}">
                <a16:creationId xmlns:a16="http://schemas.microsoft.com/office/drawing/2014/main" id="{772316B4-2566-49FE-9B2D-9F11C4D8F1D1}"/>
              </a:ext>
            </a:extLst>
          </p:cNvPr>
          <p:cNvSpPr txBox="1"/>
          <p:nvPr/>
        </p:nvSpPr>
        <p:spPr>
          <a:xfrm>
            <a:off x="3058888" y="6356942"/>
            <a:ext cx="9051468" cy="363946"/>
          </a:xfrm>
          <a:prstGeom prst="rect">
            <a:avLst/>
          </a:prstGeom>
          <a:noFill/>
        </p:spPr>
        <p:txBody>
          <a:bodyPr wrap="square">
            <a:spAutoFit/>
          </a:bodyPr>
          <a:lstStyle/>
          <a:p>
            <a:pPr algn="r"/>
            <a:r>
              <a:rPr lang="LID4096" dirty="0">
                <a:hlinkClick r:id="rId3"/>
              </a:rPr>
              <a:t>https://docs.microsoft.com/en-us/dotnet/csharp/whats-new/csharp-version-history</a:t>
            </a:r>
            <a:endParaRPr lang="LID4096" dirty="0"/>
          </a:p>
        </p:txBody>
      </p:sp>
    </p:spTree>
    <p:extLst>
      <p:ext uri="{BB962C8B-B14F-4D97-AF65-F5344CB8AC3E}">
        <p14:creationId xmlns:p14="http://schemas.microsoft.com/office/powerpoint/2010/main" val="10447914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est tubes with one test tube in orange with drop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8762" b="876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Test-Driven Development</a:t>
            </a:r>
          </a:p>
        </p:txBody>
      </p:sp>
    </p:spTree>
    <p:extLst>
      <p:ext uri="{BB962C8B-B14F-4D97-AF65-F5344CB8AC3E}">
        <p14:creationId xmlns:p14="http://schemas.microsoft.com/office/powerpoint/2010/main" val="34050858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7D2782-CDC0-47E0-A517-8A85AF4F2433}"/>
              </a:ext>
            </a:extLst>
          </p:cNvPr>
          <p:cNvSpPr>
            <a:spLocks noGrp="1"/>
          </p:cNvSpPr>
          <p:nvPr>
            <p:ph type="title"/>
          </p:nvPr>
        </p:nvSpPr>
        <p:spPr/>
        <p:txBody>
          <a:bodyPr/>
          <a:lstStyle/>
          <a:p>
            <a:r>
              <a:rPr lang="en-US" dirty="0"/>
              <a:t>Test-Driven Development</a:t>
            </a:r>
            <a:endParaRPr lang="LID4096" dirty="0"/>
          </a:p>
        </p:txBody>
      </p:sp>
      <p:graphicFrame>
        <p:nvGraphicFramePr>
          <p:cNvPr id="7" name="Text Placeholder 12">
            <a:extLst>
              <a:ext uri="{FF2B5EF4-FFF2-40B4-BE49-F238E27FC236}">
                <a16:creationId xmlns:a16="http://schemas.microsoft.com/office/drawing/2014/main" id="{8E22BCCD-E058-4FA2-8064-8B57A0E4B885}"/>
              </a:ext>
            </a:extLst>
          </p:cNvPr>
          <p:cNvGraphicFramePr/>
          <p:nvPr>
            <p:extLst>
              <p:ext uri="{D42A27DB-BD31-4B8C-83A1-F6EECF244321}">
                <p14:modId xmlns:p14="http://schemas.microsoft.com/office/powerpoint/2010/main" val="55902500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7049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F5B3-2016-4C11-8953-D4F93379DDD5}"/>
              </a:ext>
            </a:extLst>
          </p:cNvPr>
          <p:cNvSpPr>
            <a:spLocks noGrp="1"/>
          </p:cNvSpPr>
          <p:nvPr>
            <p:ph type="title"/>
          </p:nvPr>
        </p:nvSpPr>
        <p:spPr/>
        <p:txBody>
          <a:bodyPr/>
          <a:lstStyle/>
          <a:p>
            <a:r>
              <a:rPr lang="en-US" dirty="0"/>
              <a:t>Red – Green - Refactor</a:t>
            </a:r>
            <a:endParaRPr lang="LID4096" dirty="0"/>
          </a:p>
        </p:txBody>
      </p:sp>
      <p:grpSp>
        <p:nvGrpSpPr>
          <p:cNvPr id="3" name="Group 2">
            <a:extLst>
              <a:ext uri="{FF2B5EF4-FFF2-40B4-BE49-F238E27FC236}">
                <a16:creationId xmlns:a16="http://schemas.microsoft.com/office/drawing/2014/main" id="{10E99065-990E-4D9D-B084-301FF28CEF31}"/>
              </a:ext>
            </a:extLst>
          </p:cNvPr>
          <p:cNvGrpSpPr/>
          <p:nvPr/>
        </p:nvGrpSpPr>
        <p:grpSpPr>
          <a:xfrm>
            <a:off x="1600017" y="1539654"/>
            <a:ext cx="9031658" cy="4886133"/>
            <a:chOff x="182770" y="2078880"/>
            <a:chExt cx="9031658" cy="4886133"/>
          </a:xfrm>
        </p:grpSpPr>
        <p:sp>
          <p:nvSpPr>
            <p:cNvPr id="4" name="Title 1">
              <a:extLst>
                <a:ext uri="{FF2B5EF4-FFF2-40B4-BE49-F238E27FC236}">
                  <a16:creationId xmlns:a16="http://schemas.microsoft.com/office/drawing/2014/main" id="{D9BF6A01-10E2-4132-87E3-861AF0A03AE7}"/>
                </a:ext>
              </a:extLst>
            </p:cNvPr>
            <p:cNvSpPr txBox="1">
              <a:spLocks/>
            </p:cNvSpPr>
            <p:nvPr/>
          </p:nvSpPr>
          <p:spPr>
            <a:xfrm>
              <a:off x="2743062" y="2078880"/>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Add</a:t>
              </a:r>
              <a:r>
                <a:rPr lang="da-DK" sz="3600" dirty="0">
                  <a:latin typeface="+mj-lt"/>
                </a:rPr>
                <a:t> a test</a:t>
              </a:r>
            </a:p>
          </p:txBody>
        </p:sp>
        <p:sp>
          <p:nvSpPr>
            <p:cNvPr id="5" name="Title 1">
              <a:extLst>
                <a:ext uri="{FF2B5EF4-FFF2-40B4-BE49-F238E27FC236}">
                  <a16:creationId xmlns:a16="http://schemas.microsoft.com/office/drawing/2014/main" id="{75AC997A-AC98-4AAB-AED9-C4DAB6628CF3}"/>
                </a:ext>
              </a:extLst>
            </p:cNvPr>
            <p:cNvSpPr txBox="1">
              <a:spLocks/>
            </p:cNvSpPr>
            <p:nvPr/>
          </p:nvSpPr>
          <p:spPr>
            <a:xfrm>
              <a:off x="2743062" y="37481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Run the tests</a:t>
              </a:r>
            </a:p>
          </p:txBody>
        </p:sp>
        <p:sp>
          <p:nvSpPr>
            <p:cNvPr id="6" name="Title 1">
              <a:extLst>
                <a:ext uri="{FF2B5EF4-FFF2-40B4-BE49-F238E27FC236}">
                  <a16:creationId xmlns:a16="http://schemas.microsoft.com/office/drawing/2014/main" id="{0871DBFA-4A24-4FCD-BD48-F16F416ABF53}"/>
                </a:ext>
              </a:extLst>
            </p:cNvPr>
            <p:cNvSpPr txBox="1">
              <a:spLocks/>
            </p:cNvSpPr>
            <p:nvPr/>
          </p:nvSpPr>
          <p:spPr>
            <a:xfrm>
              <a:off x="2743062" y="5417481"/>
              <a:ext cx="324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err="1">
                  <a:latin typeface="+mj-lt"/>
                </a:rPr>
                <a:t>Refactor</a:t>
              </a:r>
              <a:endParaRPr lang="da-DK" sz="3600" dirty="0">
                <a:latin typeface="+mj-lt"/>
              </a:endParaRPr>
            </a:p>
          </p:txBody>
        </p:sp>
        <p:sp>
          <p:nvSpPr>
            <p:cNvPr id="7" name="Oval 6">
              <a:extLst>
                <a:ext uri="{FF2B5EF4-FFF2-40B4-BE49-F238E27FC236}">
                  <a16:creationId xmlns:a16="http://schemas.microsoft.com/office/drawing/2014/main" id="{D3DF675B-2C10-435B-9C65-C8A2A6FA0FCF}"/>
                </a:ext>
              </a:extLst>
            </p:cNvPr>
            <p:cNvSpPr/>
            <p:nvPr/>
          </p:nvSpPr>
          <p:spPr bwMode="auto">
            <a:xfrm>
              <a:off x="1554355" y="2318021"/>
              <a:ext cx="457195" cy="457195"/>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B4B96CE-4593-4EF9-B825-86E814CAE4DB}"/>
                </a:ext>
              </a:extLst>
            </p:cNvPr>
            <p:cNvCxnSpPr>
              <a:cxnSpLocks/>
              <a:stCxn id="7" idx="6"/>
            </p:cNvCxnSpPr>
            <p:nvPr/>
          </p:nvCxnSpPr>
          <p:spPr>
            <a:xfrm flipV="1">
              <a:off x="2011550" y="2546618"/>
              <a:ext cx="731512" cy="1"/>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9A73411-D575-42E7-8E46-FE64481B0922}"/>
                </a:ext>
              </a:extLst>
            </p:cNvPr>
            <p:cNvSpPr txBox="1"/>
            <p:nvPr/>
          </p:nvSpPr>
          <p:spPr>
            <a:xfrm>
              <a:off x="5948740" y="3575360"/>
              <a:ext cx="1437958"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[Pass]</a:t>
              </a:r>
              <a:endParaRPr lang="da-DK" sz="3200" dirty="0" err="1">
                <a:solidFill>
                  <a:srgbClr val="007233"/>
                </a:solidFill>
                <a:latin typeface="+mj-lt"/>
              </a:endParaRPr>
            </a:p>
          </p:txBody>
        </p:sp>
        <p:sp>
          <p:nvSpPr>
            <p:cNvPr id="10" name="TextBox 9">
              <a:extLst>
                <a:ext uri="{FF2B5EF4-FFF2-40B4-BE49-F238E27FC236}">
                  <a16:creationId xmlns:a16="http://schemas.microsoft.com/office/drawing/2014/main" id="{8B300086-23B7-44E0-9A07-F20D52451C5E}"/>
                </a:ext>
              </a:extLst>
            </p:cNvPr>
            <p:cNvSpPr txBox="1"/>
            <p:nvPr/>
          </p:nvSpPr>
          <p:spPr>
            <a:xfrm>
              <a:off x="4368139" y="4638283"/>
              <a:ext cx="1264385"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[Fail]</a:t>
              </a:r>
              <a:endParaRPr lang="da-DK" sz="3200" dirty="0" err="1">
                <a:solidFill>
                  <a:srgbClr val="BA141A"/>
                </a:solidFill>
                <a:latin typeface="+mj-lt"/>
              </a:endParaRPr>
            </a:p>
          </p:txBody>
        </p:sp>
        <p:cxnSp>
          <p:nvCxnSpPr>
            <p:cNvPr id="11" name="Elbow Connector 20">
              <a:extLst>
                <a:ext uri="{FF2B5EF4-FFF2-40B4-BE49-F238E27FC236}">
                  <a16:creationId xmlns:a16="http://schemas.microsoft.com/office/drawing/2014/main" id="{AFB86807-4E34-49D3-A9E2-D4925C46AC3F}"/>
                </a:ext>
              </a:extLst>
            </p:cNvPr>
            <p:cNvCxnSpPr>
              <a:cxnSpLocks/>
              <a:stCxn id="6" idx="1"/>
              <a:endCxn id="5" idx="1"/>
            </p:cNvCxnSpPr>
            <p:nvPr/>
          </p:nvCxnSpPr>
          <p:spPr>
            <a:xfrm rot="10800000">
              <a:off x="2743062" y="4174222"/>
              <a:ext cx="12700" cy="1669300"/>
            </a:xfrm>
            <a:prstGeom prst="bentConnector3">
              <a:avLst>
                <a:gd name="adj1" fmla="val 1800000"/>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1895616-E21F-4AF5-B9B1-8D32439753CD}"/>
                </a:ext>
              </a:extLst>
            </p:cNvPr>
            <p:cNvSpPr txBox="1"/>
            <p:nvPr/>
          </p:nvSpPr>
          <p:spPr>
            <a:xfrm>
              <a:off x="182770" y="2177286"/>
              <a:ext cx="1529906" cy="738664"/>
            </a:xfrm>
            <a:prstGeom prst="rect">
              <a:avLst/>
            </a:prstGeom>
            <a:noFill/>
          </p:spPr>
          <p:txBody>
            <a:bodyPr wrap="none" lIns="182880" tIns="146304" rIns="182880" bIns="146304" rtlCol="0">
              <a:spAutoFit/>
            </a:bodyPr>
            <a:lstStyle/>
            <a:p>
              <a:pPr>
                <a:lnSpc>
                  <a:spcPct val="90000"/>
                </a:lnSpc>
              </a:pPr>
              <a:r>
                <a:rPr lang="en-US" sz="3200" dirty="0">
                  <a:latin typeface="+mj-lt"/>
                </a:rPr>
                <a:t>[Start]</a:t>
              </a:r>
              <a:endParaRPr lang="da-DK" sz="3200" dirty="0" err="1">
                <a:latin typeface="+mj-lt"/>
              </a:endParaRPr>
            </a:p>
          </p:txBody>
        </p:sp>
        <p:sp>
          <p:nvSpPr>
            <p:cNvPr id="13" name="Title 1">
              <a:extLst>
                <a:ext uri="{FF2B5EF4-FFF2-40B4-BE49-F238E27FC236}">
                  <a16:creationId xmlns:a16="http://schemas.microsoft.com/office/drawing/2014/main" id="{8D4C4600-0C2A-4EE5-BF89-C651DED2A8BB}"/>
                </a:ext>
              </a:extLst>
            </p:cNvPr>
            <p:cNvSpPr txBox="1">
              <a:spLocks/>
            </p:cNvSpPr>
            <p:nvPr/>
          </p:nvSpPr>
          <p:spPr>
            <a:xfrm>
              <a:off x="7222865" y="3748181"/>
              <a:ext cx="1800000" cy="852081"/>
            </a:xfrm>
            <a:prstGeom prst="rect">
              <a:avLst/>
            </a:prstGeom>
            <a:solidFill>
              <a:srgbClr val="0072C6"/>
            </a:solidFill>
          </p:spPr>
          <p:txBody>
            <a:bodyPr wrap="square" lIns="183600" tIns="147600" rIns="183600" bIns="147600">
              <a:spAutoFit/>
            </a:bodyPr>
            <a:lstStyle>
              <a:defPPr>
                <a:defRPr lang="en-US"/>
              </a:defPPr>
              <a:lvl1pPr>
                <a:defRPr>
                  <a:latin typeface="Consolas" panose="020B0609020204030204" pitchFamily="49" charset="0"/>
                  <a:cs typeface="Consolas" panose="020B0609020204030204" pitchFamily="49" charset="0"/>
                </a:defRPr>
              </a:lvl1pPr>
            </a:lstStyle>
            <a:p>
              <a:r>
                <a:rPr lang="da-DK" sz="3600" dirty="0">
                  <a:latin typeface="+mj-lt"/>
                </a:rPr>
                <a:t>Done?</a:t>
              </a:r>
            </a:p>
          </p:txBody>
        </p:sp>
        <p:cxnSp>
          <p:nvCxnSpPr>
            <p:cNvPr id="14" name="Elbow Connector 20">
              <a:extLst>
                <a:ext uri="{FF2B5EF4-FFF2-40B4-BE49-F238E27FC236}">
                  <a16:creationId xmlns:a16="http://schemas.microsoft.com/office/drawing/2014/main" id="{A0DEA07C-E18E-4F8B-AE8C-930F0E25A70E}"/>
                </a:ext>
              </a:extLst>
            </p:cNvPr>
            <p:cNvCxnSpPr>
              <a:cxnSpLocks/>
              <a:stCxn id="13" idx="0"/>
              <a:endCxn id="4" idx="3"/>
            </p:cNvCxnSpPr>
            <p:nvPr/>
          </p:nvCxnSpPr>
          <p:spPr>
            <a:xfrm rot="16200000" flipV="1">
              <a:off x="6431334" y="2056649"/>
              <a:ext cx="1243260" cy="2139803"/>
            </a:xfrm>
            <a:prstGeom prst="bentConnector2">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79A057E-773C-43C3-AC21-0489F3955B59}"/>
                </a:ext>
              </a:extLst>
            </p:cNvPr>
            <p:cNvGrpSpPr/>
            <p:nvPr/>
          </p:nvGrpSpPr>
          <p:grpSpPr>
            <a:xfrm>
              <a:off x="7871561" y="5806788"/>
              <a:ext cx="502608" cy="502608"/>
              <a:chOff x="7817926" y="5828956"/>
              <a:chExt cx="502608" cy="502608"/>
            </a:xfrm>
          </p:grpSpPr>
          <p:sp>
            <p:nvSpPr>
              <p:cNvPr id="23" name="Oval 22">
                <a:extLst>
                  <a:ext uri="{FF2B5EF4-FFF2-40B4-BE49-F238E27FC236}">
                    <a16:creationId xmlns:a16="http://schemas.microsoft.com/office/drawing/2014/main" id="{825A6CEA-389C-4363-8125-84FF14AC02B1}"/>
                  </a:ext>
                </a:extLst>
              </p:cNvPr>
              <p:cNvSpPr/>
              <p:nvPr/>
            </p:nvSpPr>
            <p:spPr bwMode="auto">
              <a:xfrm>
                <a:off x="7909059" y="5920089"/>
                <a:ext cx="320343" cy="320343"/>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sp>
            <p:nvSpPr>
              <p:cNvPr id="24" name="Oval 23">
                <a:extLst>
                  <a:ext uri="{FF2B5EF4-FFF2-40B4-BE49-F238E27FC236}">
                    <a16:creationId xmlns:a16="http://schemas.microsoft.com/office/drawing/2014/main" id="{C90BBA76-D63C-4BBE-85C4-5A7D862F452F}"/>
                  </a:ext>
                </a:extLst>
              </p:cNvPr>
              <p:cNvSpPr/>
              <p:nvPr/>
            </p:nvSpPr>
            <p:spPr bwMode="auto">
              <a:xfrm>
                <a:off x="7817926" y="5828956"/>
                <a:ext cx="502608" cy="502608"/>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a-DK" sz="2400" dirty="0" err="1">
                  <a:solidFill>
                    <a:schemeClr val="tx1"/>
                  </a:solidFill>
                  <a:latin typeface="+mj-lt"/>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3F3431EB-EFCF-463E-A632-0EBDF20A9B66}"/>
                </a:ext>
              </a:extLst>
            </p:cNvPr>
            <p:cNvSpPr txBox="1"/>
            <p:nvPr/>
          </p:nvSpPr>
          <p:spPr>
            <a:xfrm>
              <a:off x="7481770" y="6226349"/>
              <a:ext cx="1340752" cy="738664"/>
            </a:xfrm>
            <a:prstGeom prst="rect">
              <a:avLst/>
            </a:prstGeom>
            <a:noFill/>
          </p:spPr>
          <p:txBody>
            <a:bodyPr wrap="none" lIns="182880" tIns="146304" rIns="182880" bIns="146304" rtlCol="0">
              <a:spAutoFit/>
            </a:bodyPr>
            <a:lstStyle/>
            <a:p>
              <a:pPr>
                <a:lnSpc>
                  <a:spcPct val="90000"/>
                </a:lnSpc>
              </a:pPr>
              <a:r>
                <a:rPr lang="en-US" sz="3200" dirty="0">
                  <a:latin typeface="+mj-lt"/>
                </a:rPr>
                <a:t>[End]</a:t>
              </a:r>
              <a:endParaRPr lang="da-DK" sz="3200" dirty="0" err="1">
                <a:latin typeface="+mj-lt"/>
              </a:endParaRPr>
            </a:p>
          </p:txBody>
        </p:sp>
        <p:sp>
          <p:nvSpPr>
            <p:cNvPr id="17" name="TextBox 16">
              <a:extLst>
                <a:ext uri="{FF2B5EF4-FFF2-40B4-BE49-F238E27FC236}">
                  <a16:creationId xmlns:a16="http://schemas.microsoft.com/office/drawing/2014/main" id="{E2AE89D6-1DE1-462E-922C-9310B151C23F}"/>
                </a:ext>
              </a:extLst>
            </p:cNvPr>
            <p:cNvSpPr txBox="1"/>
            <p:nvPr/>
          </p:nvSpPr>
          <p:spPr>
            <a:xfrm>
              <a:off x="7977486" y="4916038"/>
              <a:ext cx="1236942" cy="738664"/>
            </a:xfrm>
            <a:prstGeom prst="rect">
              <a:avLst/>
            </a:prstGeom>
            <a:noFill/>
          </p:spPr>
          <p:txBody>
            <a:bodyPr wrap="none" lIns="182880" tIns="146304" rIns="182880" bIns="146304" rtlCol="0">
              <a:spAutoFit/>
            </a:bodyPr>
            <a:lstStyle/>
            <a:p>
              <a:pPr>
                <a:lnSpc>
                  <a:spcPct val="90000"/>
                </a:lnSpc>
              </a:pPr>
              <a:r>
                <a:rPr lang="en-US" sz="3200" dirty="0">
                  <a:solidFill>
                    <a:srgbClr val="007233"/>
                  </a:solidFill>
                  <a:latin typeface="+mj-lt"/>
                </a:rPr>
                <a:t>[Yes]</a:t>
              </a:r>
              <a:endParaRPr lang="da-DK" sz="3200" dirty="0" err="1">
                <a:solidFill>
                  <a:srgbClr val="007233"/>
                </a:solidFill>
                <a:latin typeface="+mj-lt"/>
              </a:endParaRPr>
            </a:p>
          </p:txBody>
        </p:sp>
        <p:sp>
          <p:nvSpPr>
            <p:cNvPr id="18" name="TextBox 17">
              <a:extLst>
                <a:ext uri="{FF2B5EF4-FFF2-40B4-BE49-F238E27FC236}">
                  <a16:creationId xmlns:a16="http://schemas.microsoft.com/office/drawing/2014/main" id="{88E43061-78A9-4629-A8FF-B1089CE5D381}"/>
                </a:ext>
              </a:extLst>
            </p:cNvPr>
            <p:cNvSpPr txBox="1"/>
            <p:nvPr/>
          </p:nvSpPr>
          <p:spPr>
            <a:xfrm>
              <a:off x="7968264" y="2739960"/>
              <a:ext cx="1201291" cy="738664"/>
            </a:xfrm>
            <a:prstGeom prst="rect">
              <a:avLst/>
            </a:prstGeom>
            <a:noFill/>
          </p:spPr>
          <p:txBody>
            <a:bodyPr wrap="none" lIns="182880" tIns="146304" rIns="182880" bIns="146304" rtlCol="0">
              <a:spAutoFit/>
            </a:bodyPr>
            <a:lstStyle/>
            <a:p>
              <a:pPr>
                <a:lnSpc>
                  <a:spcPct val="90000"/>
                </a:lnSpc>
              </a:pPr>
              <a:r>
                <a:rPr lang="en-US" sz="3200" dirty="0">
                  <a:solidFill>
                    <a:srgbClr val="BA141A"/>
                  </a:solidFill>
                  <a:latin typeface="+mj-lt"/>
                </a:rPr>
                <a:t>[No]</a:t>
              </a:r>
              <a:endParaRPr lang="da-DK" sz="3200" dirty="0" err="1">
                <a:solidFill>
                  <a:srgbClr val="BA141A"/>
                </a:solidFill>
                <a:latin typeface="+mj-lt"/>
              </a:endParaRPr>
            </a:p>
          </p:txBody>
        </p:sp>
        <p:cxnSp>
          <p:nvCxnSpPr>
            <p:cNvPr id="19" name="Straight Arrow Connector 18">
              <a:extLst>
                <a:ext uri="{FF2B5EF4-FFF2-40B4-BE49-F238E27FC236}">
                  <a16:creationId xmlns:a16="http://schemas.microsoft.com/office/drawing/2014/main" id="{9F1A4C5F-EE84-4A49-8A78-F19F5F27C753}"/>
                </a:ext>
              </a:extLst>
            </p:cNvPr>
            <p:cNvCxnSpPr>
              <a:cxnSpLocks/>
              <a:stCxn id="4" idx="2"/>
              <a:endCxn id="5" idx="0"/>
            </p:cNvCxnSpPr>
            <p:nvPr/>
          </p:nvCxnSpPr>
          <p:spPr>
            <a:xfrm>
              <a:off x="4363062" y="2930961"/>
              <a:ext cx="0" cy="8172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0D688C-6C45-4E09-A3A8-A2FA1A9875F0}"/>
                </a:ext>
              </a:extLst>
            </p:cNvPr>
            <p:cNvCxnSpPr>
              <a:cxnSpLocks/>
              <a:endCxn id="6" idx="0"/>
            </p:cNvCxnSpPr>
            <p:nvPr/>
          </p:nvCxnSpPr>
          <p:spPr>
            <a:xfrm>
              <a:off x="4363062" y="4670461"/>
              <a:ext cx="0" cy="74702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21825B-0973-4DB3-A9FE-ADE8F335F93E}"/>
                </a:ext>
              </a:extLst>
            </p:cNvPr>
            <p:cNvCxnSpPr>
              <a:cxnSpLocks/>
              <a:stCxn id="5" idx="3"/>
              <a:endCxn id="13" idx="1"/>
            </p:cNvCxnSpPr>
            <p:nvPr/>
          </p:nvCxnSpPr>
          <p:spPr>
            <a:xfrm>
              <a:off x="5983062" y="4174222"/>
              <a:ext cx="1239803" cy="0"/>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ADF48D1-9D6C-452F-A092-671E5989CC15}"/>
                </a:ext>
              </a:extLst>
            </p:cNvPr>
            <p:cNvCxnSpPr>
              <a:cxnSpLocks/>
              <a:stCxn id="13" idx="2"/>
              <a:endCxn id="24" idx="0"/>
            </p:cNvCxnSpPr>
            <p:nvPr/>
          </p:nvCxnSpPr>
          <p:spPr>
            <a:xfrm>
              <a:off x="8122865" y="4600262"/>
              <a:ext cx="0" cy="1206526"/>
            </a:xfrm>
            <a:prstGeom prst="straightConnector1">
              <a:avLst/>
            </a:prstGeom>
            <a:solidFill>
              <a:schemeClr val="tx1"/>
            </a:solidFill>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3423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16DD0BC-4FE7-462D-A852-A244E374E744}"/>
              </a:ext>
            </a:extLst>
          </p:cNvPr>
          <p:cNvGrpSpPr/>
          <p:nvPr/>
        </p:nvGrpSpPr>
        <p:grpSpPr>
          <a:xfrm>
            <a:off x="198000" y="196505"/>
            <a:ext cx="7233219" cy="6464991"/>
            <a:chOff x="211926" y="210356"/>
            <a:chExt cx="7233219" cy="6464991"/>
          </a:xfrm>
        </p:grpSpPr>
        <p:sp>
          <p:nvSpPr>
            <p:cNvPr id="9" name="TextBox 8">
              <a:extLst>
                <a:ext uri="{FF2B5EF4-FFF2-40B4-BE49-F238E27FC236}">
                  <a16:creationId xmlns:a16="http://schemas.microsoft.com/office/drawing/2014/main" id="{81072983-FD9E-4D7C-89DD-7FC9C6D49083}"/>
                </a:ext>
              </a:extLst>
            </p:cNvPr>
            <p:cNvSpPr txBox="1"/>
            <p:nvPr/>
          </p:nvSpPr>
          <p:spPr>
            <a:xfrm>
              <a:off x="211926" y="2287118"/>
              <a:ext cx="6775450" cy="1178954"/>
            </a:xfrm>
            <a:prstGeom prst="rect">
              <a:avLst/>
            </a:prstGeom>
            <a:solidFill>
              <a:schemeClr val="accent4">
                <a:lumMod val="40000"/>
                <a:lumOff val="6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solidFill>
                    <a:schemeClr val="tx1"/>
                  </a:solidFill>
                  <a:ea typeface="Segoe UI" pitchFamily="34" charset="0"/>
                  <a:cs typeface="Segoe UI" pitchFamily="34" charset="0"/>
                </a:rPr>
                <a:t>M.Sc. IT, ITU (2012)</a:t>
              </a:r>
              <a:br>
                <a:rPr lang="en-US" sz="2400" dirty="0">
                  <a:solidFill>
                    <a:schemeClr val="tx1"/>
                  </a:solidFill>
                  <a:ea typeface="Segoe UI" pitchFamily="34" charset="0"/>
                  <a:cs typeface="Segoe UI" pitchFamily="34" charset="0"/>
                </a:rPr>
              </a:br>
              <a:r>
                <a:rPr lang="en-US" sz="2400" dirty="0">
                  <a:solidFill>
                    <a:schemeClr val="tx1"/>
                  </a:solidFill>
                  <a:ea typeface="Segoe UI" pitchFamily="34" charset="0"/>
                  <a:cs typeface="Segoe UI" pitchFamily="34" charset="0"/>
                </a:rPr>
                <a:t>Thesis: </a:t>
              </a:r>
              <a:r>
                <a:rPr lang="en-US" sz="2400" dirty="0" err="1">
                  <a:solidFill>
                    <a:schemeClr val="tx1"/>
                  </a:solidFill>
                  <a:ea typeface="Segoe UI" pitchFamily="34" charset="0"/>
                  <a:cs typeface="Segoe UI" pitchFamily="34" charset="0"/>
                </a:rPr>
                <a:t>Forecalc</a:t>
              </a:r>
              <a:r>
                <a:rPr lang="en-US" sz="2400" dirty="0">
                  <a:solidFill>
                    <a:schemeClr val="tx1"/>
                  </a:solidFill>
                  <a:ea typeface="Segoe UI" pitchFamily="34" charset="0"/>
                  <a:cs typeface="Segoe UI" pitchFamily="34" charset="0"/>
                </a:rPr>
                <a:t> – Developing a core spreadsheet implementation in F♯</a:t>
              </a:r>
            </a:p>
          </p:txBody>
        </p:sp>
        <p:sp>
          <p:nvSpPr>
            <p:cNvPr id="10" name="TextBox 9">
              <a:extLst>
                <a:ext uri="{FF2B5EF4-FFF2-40B4-BE49-F238E27FC236}">
                  <a16:creationId xmlns:a16="http://schemas.microsoft.com/office/drawing/2014/main" id="{00A34268-1AFA-4719-AE8A-FADCC220799F}"/>
                </a:ext>
              </a:extLst>
            </p:cNvPr>
            <p:cNvSpPr txBox="1"/>
            <p:nvPr/>
          </p:nvSpPr>
          <p:spPr>
            <a:xfrm>
              <a:off x="211926" y="5808528"/>
              <a:ext cx="6153522" cy="866819"/>
            </a:xfrm>
            <a:prstGeom prst="rect">
              <a:avLst/>
            </a:prstGeom>
            <a:solidFill>
              <a:schemeClr val="accent4">
                <a:lumMod val="50000"/>
              </a:schemeClr>
            </a:solidFill>
          </p:spPr>
          <p:txBody>
            <a:bodyPr wrap="square" lIns="90000" tIns="90000" rIns="90000" bIns="90000" anchor="t">
              <a:spAutoFit/>
            </a:bodyPr>
            <a:lstStyle/>
            <a:p>
              <a:pPr>
                <a:lnSpc>
                  <a:spcPct val="90000"/>
                </a:lnSpc>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Origin: Aarhus</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Current whereabouts: </a:t>
              </a:r>
              <a:r>
                <a:rPr lang="en-US" sz="2400" dirty="0" err="1">
                  <a:gradFill>
                    <a:gsLst>
                      <a:gs pos="0">
                        <a:srgbClr val="FFFFFF"/>
                      </a:gs>
                      <a:gs pos="100000">
                        <a:srgbClr val="FFFFFF"/>
                      </a:gs>
                    </a:gsLst>
                    <a:lin ang="5400000" scaled="0"/>
                  </a:gradFill>
                  <a:ea typeface="Segoe UI" pitchFamily="34" charset="0"/>
                  <a:cs typeface="Segoe UI" pitchFamily="34" charset="0"/>
                </a:rPr>
                <a:t>Vanløse</a:t>
              </a:r>
              <a:r>
                <a:rPr lang="en-US" sz="2400" dirty="0">
                  <a:gradFill>
                    <a:gsLst>
                      <a:gs pos="0">
                        <a:srgbClr val="FFFFFF"/>
                      </a:gs>
                      <a:gs pos="100000">
                        <a:srgbClr val="FFFFFF"/>
                      </a:gs>
                    </a:gsLst>
                    <a:lin ang="5400000" scaled="0"/>
                  </a:gradFill>
                  <a:ea typeface="Segoe UI" pitchFamily="34" charset="0"/>
                  <a:cs typeface="Segoe UI" pitchFamily="34" charset="0"/>
                </a:rPr>
                <a:t>, Copenhagen</a:t>
              </a:r>
              <a:endParaRPr lang="en-US" sz="2400" dirty="0"/>
            </a:p>
          </p:txBody>
        </p:sp>
        <p:sp>
          <p:nvSpPr>
            <p:cNvPr id="11" name="TextBox 10">
              <a:extLst>
                <a:ext uri="{FF2B5EF4-FFF2-40B4-BE49-F238E27FC236}">
                  <a16:creationId xmlns:a16="http://schemas.microsoft.com/office/drawing/2014/main" id="{76D9BA3C-5DC5-4602-B376-BC5B7438F992}"/>
                </a:ext>
              </a:extLst>
            </p:cNvPr>
            <p:cNvSpPr txBox="1"/>
            <p:nvPr/>
          </p:nvSpPr>
          <p:spPr>
            <a:xfrm>
              <a:off x="211926" y="3657898"/>
              <a:ext cx="7233219" cy="846555"/>
            </a:xfrm>
            <a:prstGeom prst="rect">
              <a:avLst/>
            </a:prstGeom>
            <a:solidFill>
              <a:schemeClr val="accent4">
                <a:lumMod val="60000"/>
                <a:lumOff val="4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1996-2008, 2013-: Captain @ Danish Army (Reserve)</a:t>
              </a:r>
              <a:br>
                <a:rPr lang="en-US" sz="2400" baseline="300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Battalion Chief of Staff, </a:t>
              </a:r>
            </a:p>
          </p:txBody>
        </p:sp>
        <p:sp>
          <p:nvSpPr>
            <p:cNvPr id="12" name="TextBox 11">
              <a:extLst>
                <a:ext uri="{FF2B5EF4-FFF2-40B4-BE49-F238E27FC236}">
                  <a16:creationId xmlns:a16="http://schemas.microsoft.com/office/drawing/2014/main" id="{16C523E5-B622-4B57-999B-BA752A69C391}"/>
                </a:ext>
              </a:extLst>
            </p:cNvPr>
            <p:cNvSpPr txBox="1"/>
            <p:nvPr/>
          </p:nvSpPr>
          <p:spPr>
            <a:xfrm>
              <a:off x="211926" y="4696279"/>
              <a:ext cx="6153522" cy="920422"/>
            </a:xfrm>
            <a:prstGeom prst="rect">
              <a:avLst/>
            </a:prstGeom>
            <a:solidFill>
              <a:schemeClr val="accent4">
                <a:lumMod val="75000"/>
              </a:schemeClr>
            </a:solidFill>
          </p:spPr>
          <p:txBody>
            <a:bodyPr wrap="square" lIns="90000" tIns="90000" rIns="90000" bIns="90000" anchor="t">
              <a:spAutoFit/>
            </a:bodyPr>
            <a:lstStyle/>
            <a:p>
              <a:pPr>
                <a:spcAft>
                  <a:spcPts val="600"/>
                </a:spcAft>
              </a:pPr>
              <a:r>
                <a:rPr lang="en-US" sz="2400" dirty="0"/>
                <a:t>Wife: Katrine</a:t>
              </a:r>
              <a:br>
                <a:rPr lang="en-US" sz="2400" dirty="0"/>
              </a:br>
              <a:r>
                <a:rPr lang="en-US" sz="2400" dirty="0"/>
                <a:t>Children: </a:t>
              </a:r>
              <a:r>
                <a:rPr lang="en-US" sz="2400" dirty="0" err="1"/>
                <a:t>Lærke</a:t>
              </a:r>
              <a:r>
                <a:rPr lang="en-US" sz="2400" dirty="0"/>
                <a:t> (3), Laura (6), and Alma (13)</a:t>
              </a:r>
            </a:p>
          </p:txBody>
        </p:sp>
        <p:sp>
          <p:nvSpPr>
            <p:cNvPr id="13" name="TextBox 12">
              <a:extLst>
                <a:ext uri="{FF2B5EF4-FFF2-40B4-BE49-F238E27FC236}">
                  <a16:creationId xmlns:a16="http://schemas.microsoft.com/office/drawing/2014/main" id="{EBCBA53B-FAA8-45BC-A570-D1B321150ED1}"/>
                </a:ext>
              </a:extLst>
            </p:cNvPr>
            <p:cNvSpPr txBox="1"/>
            <p:nvPr/>
          </p:nvSpPr>
          <p:spPr>
            <a:xfrm>
              <a:off x="211926" y="210356"/>
              <a:ext cx="5583822" cy="846555"/>
            </a:xfrm>
            <a:prstGeom prst="rect">
              <a:avLst/>
            </a:prstGeom>
            <a:solidFill>
              <a:schemeClr val="accent2">
                <a:lumMod val="75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2013-: Principal Consultant @ Microsoft</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DevOps, Cloud, Security</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0674F23D-5487-494A-A38C-DA5DD70F5834}"/>
                </a:ext>
              </a:extLst>
            </p:cNvPr>
            <p:cNvSpPr txBox="1"/>
            <p:nvPr/>
          </p:nvSpPr>
          <p:spPr>
            <a:xfrm>
              <a:off x="211926" y="1248737"/>
              <a:ext cx="6775450" cy="846555"/>
            </a:xfrm>
            <a:prstGeom prst="rect">
              <a:avLst/>
            </a:prstGeom>
            <a:solidFill>
              <a:schemeClr val="accent2">
                <a:lumMod val="50000"/>
              </a:schemeClr>
            </a:solidFill>
          </p:spPr>
          <p:txBody>
            <a:bodyPr wrap="square" lIns="90000" tIns="90000" rIns="90000" bIns="90000" anchor="t">
              <a:spAutoFit/>
            </a:bodyPr>
            <a:lstStyle/>
            <a:p>
              <a:pPr defTabSz="932472" fontAlgn="base">
                <a:lnSpc>
                  <a:spcPct val="90000"/>
                </a:lnSpc>
                <a:spcBef>
                  <a:spcPts val="600"/>
                </a:spcBef>
                <a:spcAft>
                  <a:spcPts val="600"/>
                </a:spcAft>
              </a:pPr>
              <a:r>
                <a:rPr lang="en-US" sz="2400" dirty="0">
                  <a:gradFill>
                    <a:gsLst>
                      <a:gs pos="0">
                        <a:srgbClr val="FFFFFF"/>
                      </a:gs>
                      <a:gs pos="100000">
                        <a:srgbClr val="FFFFFF"/>
                      </a:gs>
                    </a:gsLst>
                    <a:lin ang="5400000" scaled="0"/>
                  </a:gradFill>
                  <a:ea typeface="Segoe UI" pitchFamily="34" charset="0"/>
                  <a:cs typeface="Segoe UI" pitchFamily="34" charset="0"/>
                </a:rPr>
                <a:t>2014-: Associate Professor @ ITU</a:t>
              </a:r>
              <a:br>
                <a:rPr lang="en-US" sz="2400" dirty="0">
                  <a:gradFill>
                    <a:gsLst>
                      <a:gs pos="0">
                        <a:srgbClr val="FFFFFF"/>
                      </a:gs>
                      <a:gs pos="100000">
                        <a:srgbClr val="FFFFFF"/>
                      </a:gs>
                    </a:gsLst>
                    <a:lin ang="5400000" scaled="0"/>
                  </a:gradFill>
                  <a:ea typeface="Segoe UI" pitchFamily="34" charset="0"/>
                  <a:cs typeface="Segoe UI" pitchFamily="34" charset="0"/>
                </a:rPr>
              </a:br>
              <a:r>
                <a:rPr lang="en-US" sz="2400" dirty="0">
                  <a:gradFill>
                    <a:gsLst>
                      <a:gs pos="0">
                        <a:srgbClr val="FFFFFF"/>
                      </a:gs>
                      <a:gs pos="100000">
                        <a:srgbClr val="FFFFFF"/>
                      </a:gs>
                    </a:gsLst>
                    <a:lin ang="5400000" scaled="0"/>
                  </a:gradFill>
                  <a:ea typeface="Segoe UI" pitchFamily="34" charset="0"/>
                  <a:cs typeface="Segoe UI" pitchFamily="34" charset="0"/>
                </a:rPr>
                <a:t>Object-Oriented Programming, C♯, F♯, .NET Core </a:t>
              </a:r>
              <a:endParaRPr lang="en-US" sz="2400" baseline="300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DF1E112-F3AF-473E-AADF-BB75BB693791}"/>
              </a:ext>
            </a:extLst>
          </p:cNvPr>
          <p:cNvGrpSpPr/>
          <p:nvPr/>
        </p:nvGrpSpPr>
        <p:grpSpPr>
          <a:xfrm>
            <a:off x="8935308" y="3063674"/>
            <a:ext cx="3199936" cy="3722513"/>
            <a:chOff x="8721931" y="2934214"/>
            <a:chExt cx="3199936" cy="3722513"/>
          </a:xfrm>
          <a:solidFill>
            <a:schemeClr val="accent4"/>
          </a:solidFill>
        </p:grpSpPr>
        <p:sp>
          <p:nvSpPr>
            <p:cNvPr id="16" name="Rectangle 15">
              <a:extLst>
                <a:ext uri="{FF2B5EF4-FFF2-40B4-BE49-F238E27FC236}">
                  <a16:creationId xmlns:a16="http://schemas.microsoft.com/office/drawing/2014/main" id="{561CEAA5-0AEB-4CBA-BF02-FBB00959B7E0}"/>
                </a:ext>
              </a:extLst>
            </p:cNvPr>
            <p:cNvSpPr/>
            <p:nvPr/>
          </p:nvSpPr>
          <p:spPr bwMode="auto">
            <a:xfrm>
              <a:off x="8721931" y="2934214"/>
              <a:ext cx="3199936" cy="372251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90000" rIns="90000" bIns="90000" numCol="1" spcCol="0" rtlCol="0" fromWordArt="0" anchor="t" anchorCtr="0" forceAA="0" compatLnSpc="1">
              <a:prstTxWarp prst="textNoShape">
                <a:avLst/>
              </a:prstTxWarp>
              <a:noAutofit/>
            </a:bodyPr>
            <a:lstStyle/>
            <a:p>
              <a:pPr defTabSz="932472" fontAlgn="base">
                <a:spcBef>
                  <a:spcPts val="600"/>
                </a:spcBef>
                <a:spcAft>
                  <a:spcPts val="600"/>
                </a:spcAft>
              </a:pPr>
              <a:r>
                <a:rPr lang="en-US" sz="2400" dirty="0">
                  <a:solidFill>
                    <a:schemeClr val="bg1"/>
                  </a:solidFill>
                  <a:ea typeface="Segoe UI" pitchFamily="34" charset="0"/>
                  <a:cs typeface="Segoe UI" pitchFamily="34" charset="0"/>
                </a:rPr>
                <a:t>Hobbies</a:t>
              </a:r>
              <a:endParaRPr lang="en-US" sz="2400" baseline="30000" dirty="0">
                <a:solidFill>
                  <a:schemeClr val="bg1"/>
                </a:solidFill>
                <a:ea typeface="Segoe UI" pitchFamily="34" charset="0"/>
                <a:cs typeface="Segoe UI" pitchFamily="34" charset="0"/>
              </a:endParaRPr>
            </a:p>
          </p:txBody>
        </p:sp>
        <p:pic>
          <p:nvPicPr>
            <p:cNvPr id="18" name="Picture 4" descr="Billedresultat for slayer logo transparent">
              <a:extLst>
                <a:ext uri="{FF2B5EF4-FFF2-40B4-BE49-F238E27FC236}">
                  <a16:creationId xmlns:a16="http://schemas.microsoft.com/office/drawing/2014/main" id="{B2986333-7F5A-4B19-9B4C-3F6ADDB63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1899" y="3026446"/>
              <a:ext cx="1462917" cy="758476"/>
            </a:xfrm>
            <a:prstGeom prst="rect">
              <a:avLst/>
            </a:prstGeom>
            <a:grpFill/>
          </p:spPr>
        </p:pic>
        <p:pic>
          <p:nvPicPr>
            <p:cNvPr id="19" name="Picture 6" descr="Billedresultat for copenhell  logo transparent">
              <a:extLst>
                <a:ext uri="{FF2B5EF4-FFF2-40B4-BE49-F238E27FC236}">
                  <a16:creationId xmlns:a16="http://schemas.microsoft.com/office/drawing/2014/main" id="{88618E92-80D7-4E89-922B-92B2CAEE5E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1765" y="5589269"/>
              <a:ext cx="1789698" cy="324805"/>
            </a:xfrm>
            <a:prstGeom prst="rect">
              <a:avLst/>
            </a:prstGeom>
            <a:grpFill/>
          </p:spPr>
        </p:pic>
        <p:pic>
          <p:nvPicPr>
            <p:cNvPr id="20" name="Picture 2" descr="Billedresultat for morbid angel logo transparent">
              <a:extLst>
                <a:ext uri="{FF2B5EF4-FFF2-40B4-BE49-F238E27FC236}">
                  <a16:creationId xmlns:a16="http://schemas.microsoft.com/office/drawing/2014/main" id="{38413A6E-517F-44D0-8F12-E4D6A4B18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0033" y="3784922"/>
              <a:ext cx="1353237" cy="1014927"/>
            </a:xfrm>
            <a:prstGeom prst="rect">
              <a:avLst/>
            </a:prstGeom>
            <a:grpFill/>
          </p:spPr>
        </p:pic>
        <p:pic>
          <p:nvPicPr>
            <p:cNvPr id="21" name="Picture 4" descr="Billedresultat for obituary logo transparent">
              <a:extLst>
                <a:ext uri="{FF2B5EF4-FFF2-40B4-BE49-F238E27FC236}">
                  <a16:creationId xmlns:a16="http://schemas.microsoft.com/office/drawing/2014/main" id="{35F7DBF9-5DA7-4BCB-A70A-E193EACC8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01137" y="3921170"/>
              <a:ext cx="1066552" cy="831911"/>
            </a:xfrm>
            <a:prstGeom prst="rect">
              <a:avLst/>
            </a:prstGeom>
            <a:grpFill/>
          </p:spPr>
        </p:pic>
        <p:pic>
          <p:nvPicPr>
            <p:cNvPr id="22" name="Picture 6" descr="Billedresultat for hellfest logo transparent">
              <a:extLst>
                <a:ext uri="{FF2B5EF4-FFF2-40B4-BE49-F238E27FC236}">
                  <a16:creationId xmlns:a16="http://schemas.microsoft.com/office/drawing/2014/main" id="{55DF40B5-9244-4E80-9047-0E17C2B7CF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0218" y="6076256"/>
              <a:ext cx="849209" cy="401959"/>
            </a:xfrm>
            <a:prstGeom prst="rect">
              <a:avLst/>
            </a:prstGeom>
            <a:grpFill/>
          </p:spPr>
        </p:pic>
        <p:pic>
          <p:nvPicPr>
            <p:cNvPr id="23" name="Picture 2">
              <a:extLst>
                <a:ext uri="{FF2B5EF4-FFF2-40B4-BE49-F238E27FC236}">
                  <a16:creationId xmlns:a16="http://schemas.microsoft.com/office/drawing/2014/main" id="{1464D4C0-BF77-4ABB-8806-026ECCC64F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11076" y="4932535"/>
              <a:ext cx="1462917" cy="562286"/>
            </a:xfrm>
            <a:prstGeom prst="rect">
              <a:avLst/>
            </a:prstGeom>
            <a:grpFill/>
          </p:spPr>
        </p:pic>
        <p:pic>
          <p:nvPicPr>
            <p:cNvPr id="24" name="Picture 23">
              <a:extLst>
                <a:ext uri="{FF2B5EF4-FFF2-40B4-BE49-F238E27FC236}">
                  <a16:creationId xmlns:a16="http://schemas.microsoft.com/office/drawing/2014/main" id="{63691F9B-7EFC-4F6D-900D-77FBF7E8F857}"/>
                </a:ext>
              </a:extLst>
            </p:cNvPr>
            <p:cNvPicPr>
              <a:picLocks noChangeAspect="1"/>
            </p:cNvPicPr>
            <p:nvPr/>
          </p:nvPicPr>
          <p:blipFill>
            <a:blip r:embed="rId8"/>
            <a:stretch>
              <a:fillRect/>
            </a:stretch>
          </p:blipFill>
          <p:spPr>
            <a:xfrm>
              <a:off x="8928557" y="6029054"/>
              <a:ext cx="1285371" cy="426304"/>
            </a:xfrm>
            <a:prstGeom prst="rect">
              <a:avLst/>
            </a:prstGeom>
            <a:grpFill/>
          </p:spPr>
        </p:pic>
      </p:grpSp>
      <p:pic>
        <p:nvPicPr>
          <p:cNvPr id="25" name="Picture 24" descr="A person wearing a suit and tie smiling at the camera&#10;&#10;Description automatically generated">
            <a:extLst>
              <a:ext uri="{FF2B5EF4-FFF2-40B4-BE49-F238E27FC236}">
                <a16:creationId xmlns:a16="http://schemas.microsoft.com/office/drawing/2014/main" id="{EF86B2CE-784E-434D-8DED-119B0C9C2B75}"/>
              </a:ext>
            </a:extLst>
          </p:cNvPr>
          <p:cNvPicPr>
            <a:picLocks noChangeAspect="1"/>
          </p:cNvPicPr>
          <p:nvPr/>
        </p:nvPicPr>
        <p:blipFill rotWithShape="1">
          <a:blip r:embed="rId9"/>
          <a:srcRect l="-14" t="-5903" r="14" b="5903"/>
          <a:stretch/>
        </p:blipFill>
        <p:spPr>
          <a:xfrm>
            <a:off x="8934862" y="-103377"/>
            <a:ext cx="3200382" cy="3120935"/>
          </a:xfrm>
          <a:prstGeom prst="rect">
            <a:avLst/>
          </a:prstGeom>
        </p:spPr>
      </p:pic>
      <p:pic>
        <p:nvPicPr>
          <p:cNvPr id="26" name="Picture 2" descr="Ludwig van Beethoven ">
            <a:extLst>
              <a:ext uri="{FF2B5EF4-FFF2-40B4-BE49-F238E27FC236}">
                <a16:creationId xmlns:a16="http://schemas.microsoft.com/office/drawing/2014/main" id="{5B20957F-8F11-4DDE-A35B-5D4567693F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73130" y="5142639"/>
            <a:ext cx="1066553" cy="799914"/>
          </a:xfrm>
          <a:prstGeom prst="rect">
            <a:avLst/>
          </a:prstGeom>
          <a:noFill/>
        </p:spPr>
      </p:pic>
    </p:spTree>
    <p:extLst>
      <p:ext uri="{BB962C8B-B14F-4D97-AF65-F5344CB8AC3E}">
        <p14:creationId xmlns:p14="http://schemas.microsoft.com/office/powerpoint/2010/main" val="11069606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est tubes with one test tube in orange with drop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8762" b="876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Trunk Based Development</a:t>
            </a:r>
          </a:p>
        </p:txBody>
      </p:sp>
    </p:spTree>
    <p:extLst>
      <p:ext uri="{BB962C8B-B14F-4D97-AF65-F5344CB8AC3E}">
        <p14:creationId xmlns:p14="http://schemas.microsoft.com/office/powerpoint/2010/main" val="37075694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CB0455-A938-44F1-A896-CB7D7C9EE2E4}"/>
              </a:ext>
            </a:extLst>
          </p:cNvPr>
          <p:cNvSpPr txBox="1"/>
          <p:nvPr/>
        </p:nvSpPr>
        <p:spPr>
          <a:xfrm>
            <a:off x="4941888" y="1307806"/>
            <a:ext cx="6667500" cy="4178300"/>
          </a:xfrm>
          <a:prstGeom prst="rect">
            <a:avLst/>
          </a:prstGeom>
        </p:spPr>
        <p:txBody>
          <a:bodyPr vert="horz" wrap="square" lIns="0" tIns="0" rIns="0" bIns="0" rtlCol="0" anchor="t">
            <a:normAutofit/>
          </a:bodyPr>
          <a:lstStyle/>
          <a:p>
            <a:pPr defTabSz="932742">
              <a:spcBef>
                <a:spcPct val="20000"/>
              </a:spcBef>
              <a:spcAft>
                <a:spcPts val="600"/>
              </a:spcAft>
              <a:buSzPct val="90000"/>
            </a:pPr>
            <a:r>
              <a:rPr lang="en-US" sz="2200" kern="1200" spc="0" baseline="0">
                <a:latin typeface="+mn-lt"/>
                <a:ea typeface="+mn-ea"/>
                <a:cs typeface="Segoe UI" panose="020B0502040204020203" pitchFamily="34" charset="0"/>
              </a:rPr>
              <a:t>A source-control branching model, where developers collaborate on code in a single branch called ‘trunk’ *, resist any pressure to create other long-lived development branches by employing documented techniques. They therefore avoid merge hell, do not break the build, and live happily ever after.</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r>
              <a:rPr lang="en-US" sz="2200" kern="1200" spc="0" baseline="0">
                <a:latin typeface="+mn-lt"/>
                <a:ea typeface="+mn-ea"/>
                <a:cs typeface="Segoe UI" panose="020B0502040204020203" pitchFamily="34" charset="0"/>
              </a:rPr>
              <a:t>master/main, in Git nomenclature</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r>
              <a:rPr lang="en-US" sz="2200" kern="1200" spc="0" baseline="0">
                <a:latin typeface="+mn-lt"/>
                <a:ea typeface="+mn-ea"/>
                <a:cs typeface="Segoe UI" panose="020B0502040204020203" pitchFamily="34" charset="0"/>
              </a:rPr>
              <a:t>Source: </a:t>
            </a:r>
            <a:r>
              <a:rPr lang="en-US" sz="2200" kern="1200" spc="0" baseline="0">
                <a:latin typeface="+mn-lt"/>
                <a:ea typeface="+mn-ea"/>
                <a:cs typeface="Segoe UI" panose="020B0502040204020203" pitchFamily="34" charset="0"/>
                <a:hlinkClick r:id="rId2"/>
              </a:rPr>
              <a:t>https://trunkbaseddevelopment.com/</a:t>
            </a:r>
            <a:r>
              <a:rPr lang="en-US" sz="2200" kern="1200" spc="0" baseline="0">
                <a:latin typeface="+mn-lt"/>
                <a:ea typeface="+mn-ea"/>
                <a:cs typeface="Segoe UI" panose="020B0502040204020203" pitchFamily="34" charset="0"/>
              </a:rPr>
              <a:t> </a:t>
            </a: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a:p>
            <a:pPr defTabSz="932742">
              <a:spcBef>
                <a:spcPct val="20000"/>
              </a:spcBef>
              <a:spcAft>
                <a:spcPts val="600"/>
              </a:spcAft>
              <a:buSzPct val="90000"/>
            </a:pPr>
            <a:endParaRPr lang="en-US" sz="2200" kern="1200" spc="0" baseline="0">
              <a:latin typeface="+mn-lt"/>
              <a:ea typeface="+mn-ea"/>
              <a:cs typeface="Segoe UI" panose="020B0502040204020203" pitchFamily="34" charset="0"/>
            </a:endParaRPr>
          </a:p>
        </p:txBody>
      </p:sp>
      <p:sp>
        <p:nvSpPr>
          <p:cNvPr id="2" name="Title 1">
            <a:extLst>
              <a:ext uri="{FF2B5EF4-FFF2-40B4-BE49-F238E27FC236}">
                <a16:creationId xmlns:a16="http://schemas.microsoft.com/office/drawing/2014/main" id="{AFA53A71-9AD0-460D-95A5-950D1F33B84F}"/>
              </a:ext>
            </a:extLst>
          </p:cNvPr>
          <p:cNvSpPr>
            <a:spLocks noGrp="1"/>
          </p:cNvSpPr>
          <p:nvPr>
            <p:ph type="title"/>
          </p:nvPr>
        </p:nvSpPr>
        <p:spPr>
          <a:xfrm>
            <a:off x="4941888" y="585788"/>
            <a:ext cx="6667230" cy="714094"/>
          </a:xfrm>
        </p:spPr>
        <p:txBody>
          <a:bodyPr vert="horz" wrap="square" lIns="0" tIns="0" rIns="0" bIns="0" rtlCol="0" anchor="t" anchorCtr="0">
            <a:normAutofit/>
          </a:bodyPr>
          <a:lstStyle/>
          <a:p>
            <a:r>
              <a:rPr lang="en-US" b="0" kern="1200" cap="none" spc="-50" baseline="0" dirty="0">
                <a:ln w="3175">
                  <a:noFill/>
                </a:ln>
                <a:effectLst/>
                <a:latin typeface="+mj-lt"/>
                <a:ea typeface="+mn-ea"/>
                <a:cs typeface="Segoe UI" pitchFamily="34" charset="0"/>
              </a:rPr>
              <a:t>Trunk Based Development</a:t>
            </a:r>
          </a:p>
        </p:txBody>
      </p:sp>
      <p:sp>
        <p:nvSpPr>
          <p:cNvPr id="8" name="Rectangle 7">
            <a:extLst>
              <a:ext uri="{FF2B5EF4-FFF2-40B4-BE49-F238E27FC236}">
                <a16:creationId xmlns:a16="http://schemas.microsoft.com/office/drawing/2014/main" id="{83EF8039-7ADF-46D1-861C-D033BBC86871}"/>
              </a:ext>
            </a:extLst>
          </p:cNvPr>
          <p:cNvSpPr/>
          <p:nvPr/>
        </p:nvSpPr>
        <p:spPr>
          <a:xfrm>
            <a:off x="7174856" y="6178187"/>
            <a:ext cx="184731" cy="363946"/>
          </a:xfrm>
          <a:prstGeom prst="rect">
            <a:avLst/>
          </a:prstGeom>
        </p:spPr>
        <p:txBody>
          <a:bodyPr wrap="none">
            <a:spAutoFit/>
          </a:bodyPr>
          <a:lstStyle/>
          <a:p>
            <a:endParaRPr lang="LID4096" dirty="0"/>
          </a:p>
        </p:txBody>
      </p:sp>
    </p:spTree>
    <p:extLst>
      <p:ext uri="{BB962C8B-B14F-4D97-AF65-F5344CB8AC3E}">
        <p14:creationId xmlns:p14="http://schemas.microsoft.com/office/powerpoint/2010/main" val="7346007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5D0722-1060-419E-BF9C-F2E623C8F768}"/>
              </a:ext>
            </a:extLst>
          </p:cNvPr>
          <p:cNvSpPr>
            <a:spLocks noGrp="1"/>
          </p:cNvSpPr>
          <p:nvPr>
            <p:ph type="title"/>
          </p:nvPr>
        </p:nvSpPr>
        <p:spPr>
          <a:xfrm>
            <a:off x="588263" y="180201"/>
            <a:ext cx="11018520" cy="1107996"/>
          </a:xfrm>
        </p:spPr>
        <p:txBody>
          <a:bodyPr/>
          <a:lstStyle/>
          <a:p>
            <a:r>
              <a:rPr lang="en-US" dirty="0"/>
              <a:t>Shared branches off mainline/master/trunk are bad at any release cadence</a:t>
            </a:r>
            <a:endParaRPr lang="LID4096" dirty="0"/>
          </a:p>
        </p:txBody>
      </p:sp>
      <p:pic>
        <p:nvPicPr>
          <p:cNvPr id="7" name="Picture 2">
            <a:extLst>
              <a:ext uri="{FF2B5EF4-FFF2-40B4-BE49-F238E27FC236}">
                <a16:creationId xmlns:a16="http://schemas.microsoft.com/office/drawing/2014/main" id="{8B1E6FAA-BFD6-440F-A803-258B275F68F8}"/>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1443401" y="2656858"/>
            <a:ext cx="9300435" cy="2390421"/>
          </a:xfrm>
          <a:prstGeom prst="rect">
            <a:avLst/>
          </a:prstGeom>
          <a:solidFill>
            <a:srgbClr val="FFFFFF"/>
          </a:solidFill>
        </p:spPr>
      </p:pic>
      <p:sp>
        <p:nvSpPr>
          <p:cNvPr id="8" name="&quot;Not Allowed&quot; Symbol 7">
            <a:extLst>
              <a:ext uri="{FF2B5EF4-FFF2-40B4-BE49-F238E27FC236}">
                <a16:creationId xmlns:a16="http://schemas.microsoft.com/office/drawing/2014/main" id="{00364EB7-74B2-45A1-BF07-BD7458778D91}"/>
              </a:ext>
            </a:extLst>
          </p:cNvPr>
          <p:cNvSpPr/>
          <p:nvPr/>
        </p:nvSpPr>
        <p:spPr bwMode="auto">
          <a:xfrm>
            <a:off x="3769010" y="1872943"/>
            <a:ext cx="4653981" cy="4653981"/>
          </a:xfrm>
          <a:prstGeom prst="noSmoking">
            <a:avLst>
              <a:gd name="adj" fmla="val 4598"/>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LID4096" sz="2000" dirty="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934855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131CD-EC52-40EA-A9E7-35DFF66288B8}"/>
              </a:ext>
            </a:extLst>
          </p:cNvPr>
          <p:cNvSpPr>
            <a:spLocks noGrp="1"/>
          </p:cNvSpPr>
          <p:nvPr>
            <p:ph type="title"/>
          </p:nvPr>
        </p:nvSpPr>
        <p:spPr/>
        <p:txBody>
          <a:bodyPr/>
          <a:lstStyle/>
          <a:p>
            <a:r>
              <a:rPr lang="en-US" dirty="0"/>
              <a:t>Trunk Based Development</a:t>
            </a:r>
            <a:endParaRPr lang="LID4096" dirty="0"/>
          </a:p>
        </p:txBody>
      </p:sp>
      <p:pic>
        <p:nvPicPr>
          <p:cNvPr id="5" name="Picture 2">
            <a:extLst>
              <a:ext uri="{FF2B5EF4-FFF2-40B4-BE49-F238E27FC236}">
                <a16:creationId xmlns:a16="http://schemas.microsoft.com/office/drawing/2014/main" id="{07F172B2-4FED-4D1F-AE01-F7DFDDCF3C94}"/>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1338902" y="1703303"/>
            <a:ext cx="9509434" cy="4297532"/>
          </a:xfrm>
          <a:prstGeom prst="rect">
            <a:avLst/>
          </a:prstGeom>
          <a:solidFill>
            <a:srgbClr val="FFFFFF"/>
          </a:solidFill>
        </p:spPr>
      </p:pic>
    </p:spTree>
    <p:extLst>
      <p:ext uri="{BB962C8B-B14F-4D97-AF65-F5344CB8AC3E}">
        <p14:creationId xmlns:p14="http://schemas.microsoft.com/office/powerpoint/2010/main" val="1739286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84DC-9715-45E3-A1D2-CFC639492C79}"/>
              </a:ext>
            </a:extLst>
          </p:cNvPr>
          <p:cNvSpPr>
            <a:spLocks noGrp="1"/>
          </p:cNvSpPr>
          <p:nvPr>
            <p:ph type="title"/>
          </p:nvPr>
        </p:nvSpPr>
        <p:spPr>
          <a:xfrm>
            <a:off x="588263" y="457200"/>
            <a:ext cx="11018520" cy="553998"/>
          </a:xfrm>
        </p:spPr>
        <p:txBody>
          <a:bodyPr wrap="square" anchor="t">
            <a:normAutofit/>
          </a:bodyPr>
          <a:lstStyle/>
          <a:p>
            <a:r>
              <a:rPr lang="en-US"/>
              <a:t>Branching strategy vs. tactics</a:t>
            </a:r>
            <a:endParaRPr lang="LID4096" dirty="0"/>
          </a:p>
        </p:txBody>
      </p:sp>
      <p:graphicFrame>
        <p:nvGraphicFramePr>
          <p:cNvPr id="7" name="Content Placeholder 2">
            <a:extLst>
              <a:ext uri="{FF2B5EF4-FFF2-40B4-BE49-F238E27FC236}">
                <a16:creationId xmlns:a16="http://schemas.microsoft.com/office/drawing/2014/main" id="{94ECE595-6FCA-4046-BD79-FBE9998306A0}"/>
              </a:ext>
            </a:extLst>
          </p:cNvPr>
          <p:cNvGraphicFramePr>
            <a:graphicFrameLocks noGrp="1"/>
          </p:cNvGraphicFramePr>
          <p:nvPr>
            <p:ph sz="quarter" idx="10"/>
            <p:extLst>
              <p:ext uri="{D42A27DB-BD31-4B8C-83A1-F6EECF244321}">
                <p14:modId xmlns:p14="http://schemas.microsoft.com/office/powerpoint/2010/main" val="329281808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36356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a:xfrm>
            <a:off x="588263" y="457200"/>
            <a:ext cx="11018520" cy="553998"/>
          </a:xfrm>
        </p:spPr>
        <p:txBody>
          <a:bodyPr wrap="square" anchor="ctr">
            <a:normAutofit/>
          </a:bodyPr>
          <a:lstStyle/>
          <a:p>
            <a:r>
              <a:rPr lang="en-US" dirty="0"/>
              <a:t>Continuous</a:t>
            </a:r>
            <a:r>
              <a:rPr lang="da-DK" dirty="0"/>
              <a:t> Integration</a:t>
            </a:r>
            <a:endParaRPr lang="en-US" dirty="0"/>
          </a:p>
        </p:txBody>
      </p:sp>
      <p:pic>
        <p:nvPicPr>
          <p:cNvPr id="5" name="Picture Placeholder 4">
            <a:extLst>
              <a:ext uri="{FF2B5EF4-FFF2-40B4-BE49-F238E27FC236}">
                <a16:creationId xmlns:a16="http://schemas.microsoft.com/office/drawing/2014/main" id="{2C4060EA-069F-2B44-8494-5642E84F01E0}"/>
              </a:ext>
            </a:extLst>
          </p:cNvPr>
          <p:cNvPicPr>
            <a:picLocks noGrp="1" noChangeAspect="1"/>
          </p:cNvPicPr>
          <p:nvPr>
            <p:ph sz="quarter" idx="10"/>
          </p:nvPr>
        </p:nvPicPr>
        <p:blipFill rotWithShape="1">
          <a:blip r:embed="rId2">
            <a:extLst>
              <a:ext uri="{837473B0-CC2E-450A-ABE3-18F120FF3D39}">
                <a1611:picAttrSrcUrl xmlns:a1611="http://schemas.microsoft.com/office/drawing/2016/11/main" r:id="rId3"/>
              </a:ext>
            </a:extLst>
          </a:blip>
          <a:srcRect l="380" r="-1" b="-1"/>
          <a:stretch/>
        </p:blipFill>
        <p:spPr>
          <a:xfrm>
            <a:off x="584200" y="1844675"/>
            <a:ext cx="11018838" cy="4424363"/>
          </a:xfrm>
          <a:noFill/>
        </p:spPr>
      </p:pic>
      <p:sp>
        <p:nvSpPr>
          <p:cNvPr id="2" name="TextBox 1">
            <a:extLst>
              <a:ext uri="{FF2B5EF4-FFF2-40B4-BE49-F238E27FC236}">
                <a16:creationId xmlns:a16="http://schemas.microsoft.com/office/drawing/2014/main" id="{617AC4B6-2E20-4072-ADD6-F0E71D7524FD}"/>
              </a:ext>
            </a:extLst>
          </p:cNvPr>
          <p:cNvSpPr txBox="1"/>
          <p:nvPr/>
        </p:nvSpPr>
        <p:spPr>
          <a:xfrm>
            <a:off x="9115177" y="6161316"/>
            <a:ext cx="2487861"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3" tooltip="https://blog.gds-gov.tech/that-ci-cd-thing-principles-implementation-tools-aa8e77f9a350">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LID4096" sz="700">
              <a:solidFill>
                <a:srgbClr val="FFFFFF"/>
              </a:solidFill>
            </a:endParaRPr>
          </a:p>
        </p:txBody>
      </p:sp>
    </p:spTree>
    <p:extLst>
      <p:ext uri="{BB962C8B-B14F-4D97-AF65-F5344CB8AC3E}">
        <p14:creationId xmlns:p14="http://schemas.microsoft.com/office/powerpoint/2010/main" val="3599646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CB0455-A938-44F1-A896-CB7D7C9EE2E4}"/>
              </a:ext>
            </a:extLst>
          </p:cNvPr>
          <p:cNvSpPr txBox="1"/>
          <p:nvPr/>
        </p:nvSpPr>
        <p:spPr>
          <a:xfrm>
            <a:off x="4941888" y="1307806"/>
            <a:ext cx="6667500" cy="4178300"/>
          </a:xfrm>
          <a:prstGeom prst="rect">
            <a:avLst/>
          </a:prstGeom>
        </p:spPr>
        <p:txBody>
          <a:bodyPr vert="horz" wrap="square" lIns="0" tIns="0" rIns="0" bIns="0" rtlCol="0" anchor="t">
            <a:normAutofit/>
          </a:bodyPr>
          <a:lstStyle/>
          <a:p>
            <a:pPr defTabSz="932742">
              <a:spcBef>
                <a:spcPct val="20000"/>
              </a:spcBef>
              <a:spcAft>
                <a:spcPts val="600"/>
              </a:spcAft>
              <a:buSzPct val="90000"/>
            </a:pPr>
            <a:r>
              <a:rPr lang="en-US" sz="2400" kern="1200" spc="0" baseline="0" dirty="0">
                <a:latin typeface="+mn-lt"/>
                <a:ea typeface="+mn-ea"/>
                <a:cs typeface="Segoe UI" panose="020B0502040204020203" pitchFamily="34" charset="0"/>
              </a:rPr>
              <a:t>Continuous Integration (CI) is the process of automating the build and testing of code every time a team member commits changes to version control.</a:t>
            </a:r>
          </a:p>
          <a:p>
            <a:pPr defTabSz="932742">
              <a:spcBef>
                <a:spcPct val="20000"/>
              </a:spcBef>
              <a:spcAft>
                <a:spcPts val="600"/>
              </a:spcAft>
              <a:buSzPct val="90000"/>
            </a:pPr>
            <a:endParaRPr lang="da-DK" sz="2400" dirty="0"/>
          </a:p>
          <a:p>
            <a:pPr defTabSz="932742">
              <a:spcBef>
                <a:spcPct val="20000"/>
              </a:spcBef>
              <a:spcAft>
                <a:spcPts val="600"/>
              </a:spcAft>
              <a:buSzPct val="90000"/>
            </a:pPr>
            <a:r>
              <a:rPr lang="da-DK" sz="2400" dirty="0"/>
              <a:t>Source: </a:t>
            </a:r>
            <a:r>
              <a:rPr lang="da-DK" sz="2400" dirty="0">
                <a:hlinkClick r:id="rId2"/>
              </a:rPr>
              <a:t>https://docs.microsoft.com/en-us/devops/develop/what-is-continuous-integration</a:t>
            </a:r>
            <a:r>
              <a:rPr lang="da-DK" sz="2400" dirty="0"/>
              <a:t> </a:t>
            </a:r>
            <a:endParaRPr lang="LID4096" sz="2400" dirty="0"/>
          </a:p>
          <a:p>
            <a:pPr marL="342900" indent="-342900" defTabSz="932742">
              <a:spcBef>
                <a:spcPct val="20000"/>
              </a:spcBef>
              <a:spcAft>
                <a:spcPts val="600"/>
              </a:spcAft>
              <a:buSzPct val="90000"/>
              <a:buFont typeface="Arial" panose="020B0604020202020204" pitchFamily="34" charset="0"/>
              <a:buChar char="•"/>
            </a:pPr>
            <a:endParaRPr lang="en-US" sz="2400" dirty="0">
              <a:cs typeface="Segoe UI" panose="020B0502040204020203" pitchFamily="34" charset="0"/>
            </a:endParaRPr>
          </a:p>
          <a:p>
            <a:pPr marL="342900" indent="-342900" defTabSz="932742">
              <a:spcBef>
                <a:spcPct val="20000"/>
              </a:spcBef>
              <a:spcAft>
                <a:spcPts val="600"/>
              </a:spcAft>
              <a:buSzPct val="90000"/>
              <a:buFont typeface="Arial" panose="020B0604020202020204" pitchFamily="34" charset="0"/>
              <a:buChar char="•"/>
            </a:pPr>
            <a:endParaRPr lang="en-US" sz="2400" kern="1200" spc="0" baseline="0" dirty="0">
              <a:latin typeface="+mn-lt"/>
              <a:ea typeface="+mn-ea"/>
              <a:cs typeface="Segoe UI" panose="020B0502040204020203" pitchFamily="34" charset="0"/>
            </a:endParaRPr>
          </a:p>
        </p:txBody>
      </p:sp>
      <p:sp>
        <p:nvSpPr>
          <p:cNvPr id="2" name="Title 1">
            <a:extLst>
              <a:ext uri="{FF2B5EF4-FFF2-40B4-BE49-F238E27FC236}">
                <a16:creationId xmlns:a16="http://schemas.microsoft.com/office/drawing/2014/main" id="{AFA53A71-9AD0-460D-95A5-950D1F33B84F}"/>
              </a:ext>
            </a:extLst>
          </p:cNvPr>
          <p:cNvSpPr>
            <a:spLocks noGrp="1"/>
          </p:cNvSpPr>
          <p:nvPr>
            <p:ph type="title"/>
          </p:nvPr>
        </p:nvSpPr>
        <p:spPr>
          <a:xfrm>
            <a:off x="4941888" y="585788"/>
            <a:ext cx="6667230" cy="714094"/>
          </a:xfrm>
        </p:spPr>
        <p:txBody>
          <a:bodyPr vert="horz" wrap="square" lIns="0" tIns="0" rIns="0" bIns="0" rtlCol="0" anchor="t" anchorCtr="0">
            <a:normAutofit/>
          </a:bodyPr>
          <a:lstStyle/>
          <a:p>
            <a:r>
              <a:rPr lang="en-US" dirty="0"/>
              <a:t>Continuous</a:t>
            </a:r>
            <a:r>
              <a:rPr lang="da-DK" dirty="0"/>
              <a:t> Integration</a:t>
            </a:r>
            <a:endParaRPr lang="en-US" b="0" kern="1200" cap="none" spc="-50" baseline="0" dirty="0">
              <a:ln w="3175">
                <a:noFill/>
              </a:ln>
              <a:effectLst/>
              <a:latin typeface="+mj-lt"/>
              <a:ea typeface="+mn-ea"/>
              <a:cs typeface="Segoe UI" pitchFamily="34" charset="0"/>
            </a:endParaRPr>
          </a:p>
        </p:txBody>
      </p:sp>
      <p:sp>
        <p:nvSpPr>
          <p:cNvPr id="8" name="Rectangle 7">
            <a:extLst>
              <a:ext uri="{FF2B5EF4-FFF2-40B4-BE49-F238E27FC236}">
                <a16:creationId xmlns:a16="http://schemas.microsoft.com/office/drawing/2014/main" id="{83EF8039-7ADF-46D1-861C-D033BBC86871}"/>
              </a:ext>
            </a:extLst>
          </p:cNvPr>
          <p:cNvSpPr/>
          <p:nvPr/>
        </p:nvSpPr>
        <p:spPr>
          <a:xfrm>
            <a:off x="7174856" y="6178187"/>
            <a:ext cx="184731" cy="363946"/>
          </a:xfrm>
          <a:prstGeom prst="rect">
            <a:avLst/>
          </a:prstGeom>
        </p:spPr>
        <p:txBody>
          <a:bodyPr wrap="none">
            <a:spAutoFit/>
          </a:bodyPr>
          <a:lstStyle/>
          <a:p>
            <a:endParaRPr lang="LID4096" dirty="0"/>
          </a:p>
        </p:txBody>
      </p:sp>
    </p:spTree>
    <p:extLst>
      <p:ext uri="{BB962C8B-B14F-4D97-AF65-F5344CB8AC3E}">
        <p14:creationId xmlns:p14="http://schemas.microsoft.com/office/powerpoint/2010/main" val="40639429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8DE80-CDB6-4A17-8BD8-E0C70AFB4E74}"/>
              </a:ext>
            </a:extLst>
          </p:cNvPr>
          <p:cNvSpPr>
            <a:spLocks noGrp="1"/>
          </p:cNvSpPr>
          <p:nvPr>
            <p:ph type="title"/>
          </p:nvPr>
        </p:nvSpPr>
        <p:spPr/>
        <p:txBody>
          <a:bodyPr/>
          <a:lstStyle/>
          <a:p>
            <a:r>
              <a:rPr lang="en-US"/>
              <a:t>Demo</a:t>
            </a:r>
            <a:endParaRPr lang="LID4096" dirty="0"/>
          </a:p>
        </p:txBody>
      </p:sp>
      <p:sp>
        <p:nvSpPr>
          <p:cNvPr id="5" name="Text Placeholder 4">
            <a:extLst>
              <a:ext uri="{FF2B5EF4-FFF2-40B4-BE49-F238E27FC236}">
                <a16:creationId xmlns:a16="http://schemas.microsoft.com/office/drawing/2014/main" id="{78BCBA84-9C94-400C-B996-92DD30D9AEF3}"/>
              </a:ext>
            </a:extLst>
          </p:cNvPr>
          <p:cNvSpPr>
            <a:spLocks noGrp="1"/>
          </p:cNvSpPr>
          <p:nvPr>
            <p:ph type="body" sz="quarter" idx="12"/>
          </p:nvPr>
        </p:nvSpPr>
        <p:spPr>
          <a:xfrm>
            <a:off x="585216" y="3977319"/>
            <a:ext cx="10082784" cy="677108"/>
          </a:xfrm>
        </p:spPr>
        <p:txBody>
          <a:bodyPr/>
          <a:lstStyle/>
          <a:p>
            <a:r>
              <a:rPr lang="en-US" dirty="0"/>
              <a:t>Test-Driven C</a:t>
            </a:r>
            <a:r>
              <a:rPr lang="en-US" baseline="30000" dirty="0"/>
              <a:t>♯ </a:t>
            </a:r>
            <a:r>
              <a:rPr lang="en-US" dirty="0"/>
              <a:t>using Continuous Integration and Trunk Based Development</a:t>
            </a:r>
            <a:endParaRPr lang="LID4096" dirty="0"/>
          </a:p>
        </p:txBody>
      </p:sp>
    </p:spTree>
    <p:extLst>
      <p:ext uri="{BB962C8B-B14F-4D97-AF65-F5344CB8AC3E}">
        <p14:creationId xmlns:p14="http://schemas.microsoft.com/office/powerpoint/2010/main" val="422216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le and a female employee, seen through an office building window, working on their laptops while seated around a cafe table.">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t="5" b="15621"/>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29266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body" sz="quarter" idx="10"/>
          </p:nvPr>
        </p:nvSpPr>
        <p:spPr/>
        <p:txBody>
          <a:bodyPr/>
          <a:lstStyle/>
          <a:p>
            <a:r>
              <a:rPr lang="en-US" dirty="0"/>
              <a:t>Appendix</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dirty="0"/>
              <a:t>How to reach me</a:t>
            </a:r>
          </a:p>
          <a:p>
            <a:r>
              <a:rPr lang="en-US" i="1" dirty="0"/>
              <a:t>Boring stuff</a:t>
            </a:r>
          </a:p>
          <a:p>
            <a:r>
              <a:rPr lang="en-US" dirty="0"/>
              <a:t>Test-Driven Development</a:t>
            </a:r>
          </a:p>
          <a:p>
            <a:r>
              <a:rPr lang="en-US" dirty="0"/>
              <a:t>Trunk Based Development</a:t>
            </a:r>
          </a:p>
          <a:p>
            <a:r>
              <a:rPr lang="en-US" dirty="0"/>
              <a:t>Continuous Integration</a:t>
            </a:r>
          </a:p>
          <a:p>
            <a:r>
              <a:rPr lang="en-US" dirty="0"/>
              <a:t>Show and tell</a:t>
            </a:r>
          </a:p>
        </p:txBody>
      </p:sp>
    </p:spTree>
    <p:extLst>
      <p:ext uri="{BB962C8B-B14F-4D97-AF65-F5344CB8AC3E}">
        <p14:creationId xmlns:p14="http://schemas.microsoft.com/office/powerpoint/2010/main" val="26119080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PU with binary numbers and blueprint">
            <a:extLst>
              <a:ext uri="{FF2B5EF4-FFF2-40B4-BE49-F238E27FC236}">
                <a16:creationId xmlns:a16="http://schemas.microsoft.com/office/drawing/2014/main" id="{7BD2C665-6599-4EA2-A70A-26862B6C2913}"/>
              </a:ext>
            </a:extLst>
          </p:cNvPr>
          <p:cNvPicPr>
            <a:picLocks noChangeAspect="1"/>
          </p:cNvPicPr>
          <p:nvPr/>
        </p:nvPicPr>
        <p:blipFill rotWithShape="1">
          <a:blip r:embed="rId2"/>
          <a:srcRect l="24682" r="18782"/>
          <a:stretch/>
        </p:blipFill>
        <p:spPr>
          <a:xfrm>
            <a:off x="20" y="10"/>
            <a:ext cx="6892905" cy="6857990"/>
          </a:xfrm>
          <a:prstGeom prst="rect">
            <a:avLst/>
          </a:prstGeom>
          <a:noFill/>
        </p:spPr>
      </p:pic>
      <p:sp>
        <p:nvSpPr>
          <p:cNvPr id="4" name="Title 3">
            <a:extLst>
              <a:ext uri="{FF2B5EF4-FFF2-40B4-BE49-F238E27FC236}">
                <a16:creationId xmlns:a16="http://schemas.microsoft.com/office/drawing/2014/main" id="{4C9C5364-C970-4FF5-8AC9-B8F64AB61394}"/>
              </a:ext>
            </a:extLst>
          </p:cNvPr>
          <p:cNvSpPr txBox="1">
            <a:spLocks/>
          </p:cNvSpPr>
          <p:nvPr/>
        </p:nvSpPr>
        <p:spPr>
          <a:xfrm>
            <a:off x="7192963" y="457200"/>
            <a:ext cx="4416425"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Aft>
                <a:spcPts val="600"/>
              </a:spcAft>
            </a:pPr>
            <a:r>
              <a:rPr lang="en-US" sz="2000" b="0" kern="1200" cap="none" spc="-50" baseline="0" dirty="0">
                <a:ln w="3175">
                  <a:noFill/>
                </a:ln>
                <a:solidFill>
                  <a:schemeClr val="tx1"/>
                </a:solidFill>
                <a:effectLst/>
                <a:latin typeface="+mj-lt"/>
                <a:ea typeface="+mn-ea"/>
                <a:cs typeface="Segoe UI" pitchFamily="34" charset="0"/>
              </a:rPr>
              <a:t>Create a C# console app with a test library</a:t>
            </a:r>
          </a:p>
        </p:txBody>
      </p:sp>
      <p:sp>
        <p:nvSpPr>
          <p:cNvPr id="6" name="Text Placeholder 4">
            <a:extLst>
              <a:ext uri="{FF2B5EF4-FFF2-40B4-BE49-F238E27FC236}">
                <a16:creationId xmlns:a16="http://schemas.microsoft.com/office/drawing/2014/main" id="{2CF10D90-AA47-4BEE-832F-D463626A0FC7}"/>
              </a:ext>
            </a:extLst>
          </p:cNvPr>
          <p:cNvSpPr>
            <a:spLocks noGrp="1"/>
          </p:cNvSpPr>
          <p:nvPr>
            <p:ph type="body" sz="quarter" idx="11"/>
          </p:nvPr>
        </p:nvSpPr>
        <p:spPr>
          <a:xfrm>
            <a:off x="7192963" y="1436688"/>
            <a:ext cx="4661580" cy="4049712"/>
          </a:xfrm>
        </p:spPr>
        <p:txBody>
          <a:bodyPr vert="horz" wrap="square" lIns="0" tIns="0" rIns="0" bIns="0" rtlCol="0">
            <a:normAutofit/>
          </a:bodyPr>
          <a:lstStyle/>
          <a:p>
            <a:pPr>
              <a:lnSpc>
                <a:spcPct val="90000"/>
              </a:lnSpc>
            </a:pPr>
            <a:r>
              <a:rPr lang="en-US" sz="2000" dirty="0" err="1">
                <a:latin typeface="Cascadia Code" panose="020B0609020000020004" pitchFamily="49" charset="0"/>
                <a:ea typeface="Cascadia Code" panose="020B0609020000020004" pitchFamily="49" charset="0"/>
                <a:cs typeface="Cascadia Code" panose="020B0609020000020004" pitchFamily="49" charset="0"/>
              </a:rPr>
              <a:t>mkdir</a:t>
            </a:r>
            <a:r>
              <a:rPr lang="en-US" sz="2000" dirty="0">
                <a:latin typeface="Cascadia Code" panose="020B0609020000020004" pitchFamily="49" charset="0"/>
                <a:ea typeface="Cascadia Code" panose="020B0609020000020004" pitchFamily="49" charset="0"/>
                <a:cs typeface="Cascadia Code" panose="020B0609020000020004" pitchFamily="49" charset="0"/>
              </a:rPr>
              <a: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cd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new console -o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new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xunit</a:t>
            </a:r>
            <a:r>
              <a:rPr lang="en-US" sz="2000" dirty="0">
                <a:latin typeface="Cascadia Code" panose="020B0609020000020004" pitchFamily="49" charset="0"/>
                <a:ea typeface="Cascadia Code" panose="020B0609020000020004" pitchFamily="49" charset="0"/>
                <a:cs typeface="Cascadia Code" panose="020B0609020000020004" pitchFamily="49" charset="0"/>
              </a:rPr>
              <a:t> -o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MyApp.Tests</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new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sln</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sln</a:t>
            </a:r>
            <a:r>
              <a:rPr lang="en-US" sz="2000" dirty="0">
                <a:latin typeface="Cascadia Code" panose="020B0609020000020004" pitchFamily="49" charset="0"/>
                <a:ea typeface="Cascadia Code" panose="020B0609020000020004" pitchFamily="49" charset="0"/>
                <a:cs typeface="Cascadia Code" panose="020B0609020000020004" pitchFamily="49" charset="0"/>
              </a:rPr>
              <a:t> add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sln</a:t>
            </a:r>
            <a:r>
              <a:rPr lang="en-US" sz="2000" dirty="0">
                <a:latin typeface="Cascadia Code" panose="020B0609020000020004" pitchFamily="49" charset="0"/>
                <a:ea typeface="Cascadia Code" panose="020B0609020000020004" pitchFamily="49" charset="0"/>
                <a:cs typeface="Cascadia Code" panose="020B0609020000020004" pitchFamily="49" charset="0"/>
              </a:rPr>
              <a:t> add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MyApp.Tests</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a:p>
            <a:pPr>
              <a:lnSpc>
                <a:spcPct val="90000"/>
              </a:lnSpc>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add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MyApp.Tests</a:t>
            </a:r>
            <a:r>
              <a:rPr lang="en-US" sz="2000" dirty="0">
                <a:latin typeface="Cascadia Code" panose="020B0609020000020004" pitchFamily="49" charset="0"/>
                <a:ea typeface="Cascadia Code" panose="020B0609020000020004" pitchFamily="49" charset="0"/>
                <a:cs typeface="Cascadia Code" panose="020B0609020000020004" pitchFamily="49" charset="0"/>
              </a:rPr>
              <a:t> reference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155552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ight bulb on yellow background with sketched light beams and cord">
            <a:extLst>
              <a:ext uri="{FF2B5EF4-FFF2-40B4-BE49-F238E27FC236}">
                <a16:creationId xmlns:a16="http://schemas.microsoft.com/office/drawing/2014/main" id="{C3A6D6A4-F97A-49B2-9966-23C58796E416}"/>
              </a:ext>
            </a:extLst>
          </p:cNvPr>
          <p:cNvPicPr>
            <a:picLocks noChangeAspect="1"/>
          </p:cNvPicPr>
          <p:nvPr/>
        </p:nvPicPr>
        <p:blipFill rotWithShape="1">
          <a:blip r:embed="rId2"/>
          <a:srcRect l="38187"/>
          <a:stretch/>
        </p:blipFill>
        <p:spPr>
          <a:xfrm>
            <a:off x="20" y="10"/>
            <a:ext cx="6892905" cy="6857990"/>
          </a:xfrm>
          <a:prstGeom prst="rect">
            <a:avLst/>
          </a:prstGeom>
          <a:noFill/>
        </p:spPr>
      </p:pic>
      <p:sp>
        <p:nvSpPr>
          <p:cNvPr id="6" name="Title 1">
            <a:extLst>
              <a:ext uri="{FF2B5EF4-FFF2-40B4-BE49-F238E27FC236}">
                <a16:creationId xmlns:a16="http://schemas.microsoft.com/office/drawing/2014/main" id="{F40EEC42-CDA9-410F-B71F-1446FC83B66E}"/>
              </a:ext>
            </a:extLst>
          </p:cNvPr>
          <p:cNvSpPr txBox="1">
            <a:spLocks/>
          </p:cNvSpPr>
          <p:nvPr/>
        </p:nvSpPr>
        <p:spPr>
          <a:xfrm>
            <a:off x="7192963" y="457200"/>
            <a:ext cx="4416425"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nSpc>
                <a:spcPct val="90000"/>
              </a:lnSpc>
              <a:spcAft>
                <a:spcPts val="600"/>
              </a:spcAft>
            </a:pPr>
            <a:r>
              <a:rPr lang="en-US" sz="2800" b="0" kern="1200" cap="none" spc="-50" baseline="0" dirty="0">
                <a:ln w="3175">
                  <a:noFill/>
                </a:ln>
                <a:solidFill>
                  <a:schemeClr val="tx1"/>
                </a:solidFill>
                <a:effectLst/>
                <a:latin typeface="+mj-lt"/>
                <a:ea typeface="+mn-ea"/>
                <a:cs typeface="Segoe UI" pitchFamily="34" charset="0"/>
              </a:rPr>
              <a:t>Build, test, and run your app</a:t>
            </a:r>
          </a:p>
        </p:txBody>
      </p:sp>
      <p:sp>
        <p:nvSpPr>
          <p:cNvPr id="8" name="Text Placeholder 2">
            <a:extLst>
              <a:ext uri="{FF2B5EF4-FFF2-40B4-BE49-F238E27FC236}">
                <a16:creationId xmlns:a16="http://schemas.microsoft.com/office/drawing/2014/main" id="{59AD3338-A6BF-4617-8DB6-EA395987D523}"/>
              </a:ext>
            </a:extLst>
          </p:cNvPr>
          <p:cNvSpPr txBox="1">
            <a:spLocks/>
          </p:cNvSpPr>
          <p:nvPr/>
        </p:nvSpPr>
        <p:spPr>
          <a:xfrm>
            <a:off x="7192962" y="1436688"/>
            <a:ext cx="4857523" cy="4049712"/>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build</a:t>
            </a:r>
          </a:p>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test</a:t>
            </a:r>
          </a:p>
          <a:p>
            <a:pPr indent="0">
              <a:buNone/>
            </a:pPr>
            <a:r>
              <a:rPr lang="en-US" sz="2000" dirty="0">
                <a:latin typeface="Cascadia Code" panose="020B0609020000020004" pitchFamily="49" charset="0"/>
                <a:ea typeface="Cascadia Code" panose="020B0609020000020004" pitchFamily="49" charset="0"/>
                <a:cs typeface="Cascadia Code" panose="020B0609020000020004" pitchFamily="49" charset="0"/>
              </a:rPr>
              <a:t>dotnet run --project </a:t>
            </a:r>
            <a:r>
              <a:rPr lang="en-US" sz="2000" dirty="0" err="1">
                <a:latin typeface="Cascadia Code" panose="020B0609020000020004" pitchFamily="49" charset="0"/>
                <a:ea typeface="Cascadia Code" panose="020B0609020000020004" pitchFamily="49" charset="0"/>
                <a:cs typeface="Cascadia Code" panose="020B0609020000020004" pitchFamily="49" charset="0"/>
              </a:rPr>
              <a:t>MyApp</a:t>
            </a:r>
            <a:endParaRPr lang="en-US" sz="2000" dirty="0">
              <a:latin typeface="Cascadia Code" panose="020B0609020000020004" pitchFamily="49" charset="0"/>
              <a:ea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115930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A72BF5F-B29E-44C6-98CB-D6FBA9F317F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a:t>Naming conventions</a:t>
            </a:r>
          </a:p>
        </p:txBody>
      </p:sp>
      <p:sp>
        <p:nvSpPr>
          <p:cNvPr id="8" name="Text Placeholder 5">
            <a:extLst>
              <a:ext uri="{FF2B5EF4-FFF2-40B4-BE49-F238E27FC236}">
                <a16:creationId xmlns:a16="http://schemas.microsoft.com/office/drawing/2014/main" id="{446C5E0E-F8A9-4963-94CF-36238DBE839C}"/>
              </a:ext>
            </a:extLst>
          </p:cNvPr>
          <p:cNvSpPr txBox="1">
            <a:spLocks/>
          </p:cNvSpPr>
          <p:nvPr/>
        </p:nvSpPr>
        <p:spPr>
          <a:xfrm>
            <a:off x="584200" y="1435100"/>
            <a:ext cx="5212080" cy="40010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2000" b="1" dirty="0" err="1"/>
              <a:t>Composed</a:t>
            </a:r>
            <a:r>
              <a:rPr lang="da-DK" sz="2000" b="1" dirty="0"/>
              <a:t> </a:t>
            </a:r>
            <a:r>
              <a:rPr lang="da-DK" sz="2000" b="1" dirty="0" err="1"/>
              <a:t>names</a:t>
            </a:r>
            <a:endParaRPr lang="da-DK" sz="2000" b="1" dirty="0"/>
          </a:p>
          <a:p>
            <a:pPr marL="0" indent="0">
              <a:buNone/>
            </a:pPr>
            <a:r>
              <a:rPr lang="da-DK" sz="2000" dirty="0" err="1">
                <a:latin typeface="Consolas" panose="020B0609020204030204" pitchFamily="49" charset="0"/>
                <a:cs typeface="Consolas" panose="020B0609020204030204" pitchFamily="49" charset="0"/>
              </a:rPr>
              <a:t>currentLayout</a:t>
            </a:r>
            <a:r>
              <a:rPr lang="da-DK" sz="2000" dirty="0"/>
              <a:t>, </a:t>
            </a:r>
            <a:r>
              <a:rPr lang="da-DK" sz="2000" dirty="0" err="1">
                <a:latin typeface="Consolas" panose="020B0609020204030204" pitchFamily="49" charset="0"/>
                <a:cs typeface="Consolas" panose="020B0609020204030204" pitchFamily="49" charset="0"/>
              </a:rPr>
              <a:t>CurrentLayout</a:t>
            </a:r>
            <a:endParaRPr lang="da-DK" sz="2000" dirty="0">
              <a:latin typeface="Consolas" panose="020B0609020204030204" pitchFamily="49" charset="0"/>
              <a:cs typeface="Consolas" panose="020B0609020204030204" pitchFamily="49" charset="0"/>
            </a:endParaRPr>
          </a:p>
          <a:p>
            <a:endParaRPr lang="da-DK" sz="2000" dirty="0"/>
          </a:p>
          <a:p>
            <a:pPr marL="0" indent="0">
              <a:buNone/>
            </a:pPr>
            <a:r>
              <a:rPr lang="en-US" sz="2000" b="1" dirty="0"/>
              <a:t>Variables and fields</a:t>
            </a:r>
          </a:p>
          <a:p>
            <a:pPr marL="0" indent="0">
              <a:buNone/>
            </a:pPr>
            <a:r>
              <a:rPr lang="da-DK" sz="2000" dirty="0" err="1">
                <a:latin typeface="Consolas" panose="020B0609020204030204" pitchFamily="49" charset="0"/>
                <a:cs typeface="Consolas" panose="020B0609020204030204" pitchFamily="49" charset="0"/>
              </a:rPr>
              <a:t>vehicle</a:t>
            </a:r>
            <a:r>
              <a:rPr lang="da-DK" sz="2000" dirty="0"/>
              <a:t>, </a:t>
            </a:r>
            <a:r>
              <a:rPr lang="da-DK"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en-US" sz="2000" dirty="0"/>
          </a:p>
          <a:p>
            <a:pPr marL="0" indent="0">
              <a:buNone/>
            </a:pPr>
            <a:r>
              <a:rPr lang="en-US" sz="2000" b="1" dirty="0"/>
              <a:t>Private fields</a:t>
            </a:r>
          </a:p>
          <a:p>
            <a:pPr marL="0" indent="0">
              <a:buNone/>
            </a:pPr>
            <a:r>
              <a:rPr lang="en-US" sz="2000" dirty="0">
                <a:latin typeface="Consolas" panose="020B0609020204030204" pitchFamily="49" charset="0"/>
                <a:cs typeface="Consolas" panose="020B0609020204030204" pitchFamily="49" charset="0"/>
              </a:rPr>
              <a:t>_vehicle</a:t>
            </a:r>
            <a:r>
              <a:rPr lang="en-US" sz="2000" dirty="0"/>
              <a:t>, </a:t>
            </a:r>
            <a:r>
              <a:rPr lang="en-US" sz="2000" dirty="0">
                <a:latin typeface="Consolas" panose="020B0609020204030204" pitchFamily="49" charset="0"/>
                <a:cs typeface="Consolas" panose="020B0609020204030204" pitchFamily="49" charset="0"/>
              </a:rPr>
              <a:t>_</a:t>
            </a:r>
            <a:r>
              <a:rPr lang="en-US" sz="2000" dirty="0" err="1">
                <a:latin typeface="Consolas" panose="020B0609020204030204" pitchFamily="49" charset="0"/>
                <a:cs typeface="Consolas" panose="020B0609020204030204" pitchFamily="49" charset="0"/>
              </a:rPr>
              <a:t>leftElement</a:t>
            </a:r>
            <a:endParaRPr lang="da-DK" sz="2000" dirty="0">
              <a:latin typeface="Consolas" panose="020B0609020204030204" pitchFamily="49" charset="0"/>
              <a:cs typeface="Consolas" panose="020B0609020204030204" pitchFamily="49" charset="0"/>
            </a:endParaRPr>
          </a:p>
          <a:p>
            <a:endParaRPr lang="da-DK" sz="2000" dirty="0"/>
          </a:p>
          <a:p>
            <a:pPr marL="0" indent="0">
              <a:buNone/>
            </a:pPr>
            <a:r>
              <a:rPr lang="da-DK" sz="2000" b="1" dirty="0"/>
              <a:t>Methods</a:t>
            </a:r>
          </a:p>
          <a:p>
            <a:pPr marL="0" indent="0">
              <a:buNone/>
            </a:pPr>
            <a:r>
              <a:rPr lang="da-DK" sz="2000" dirty="0" err="1">
                <a:latin typeface="Consolas" panose="020B0609020204030204" pitchFamily="49" charset="0"/>
                <a:cs typeface="Consolas" panose="020B0609020204030204" pitchFamily="49" charset="0"/>
              </a:rPr>
              <a:t>CurrentVehicle</a:t>
            </a:r>
            <a:r>
              <a:rPr lang="da-DK" sz="2000" dirty="0">
                <a:latin typeface="Consolas" panose="020B0609020204030204" pitchFamily="49" charset="0"/>
                <a:cs typeface="Consolas" panose="020B0609020204030204" pitchFamily="49" charset="0"/>
              </a:rPr>
              <a:t>()</a:t>
            </a:r>
            <a:r>
              <a:rPr lang="da-DK" sz="2000" dirty="0"/>
              <a:t>, </a:t>
            </a:r>
            <a:r>
              <a:rPr lang="da-DK" sz="2000" dirty="0" err="1">
                <a:latin typeface="Consolas" panose="020B0609020204030204" pitchFamily="49" charset="0"/>
                <a:cs typeface="Consolas" panose="020B0609020204030204" pitchFamily="49" charset="0"/>
              </a:rPr>
              <a:t>Size</a:t>
            </a:r>
            <a:r>
              <a:rPr lang="da-DK" sz="2000" dirty="0">
                <a:latin typeface="Consolas" panose="020B0609020204030204" pitchFamily="49" charset="0"/>
                <a:cs typeface="Consolas" panose="020B0609020204030204" pitchFamily="49" charset="0"/>
              </a:rPr>
              <a:t>()</a:t>
            </a:r>
            <a:endParaRPr lang="LID4096" sz="2000" dirty="0"/>
          </a:p>
        </p:txBody>
      </p:sp>
      <p:sp>
        <p:nvSpPr>
          <p:cNvPr id="10" name="Text Placeholder 6">
            <a:extLst>
              <a:ext uri="{FF2B5EF4-FFF2-40B4-BE49-F238E27FC236}">
                <a16:creationId xmlns:a16="http://schemas.microsoft.com/office/drawing/2014/main" id="{DCC99D53-2D4A-4CD6-86A9-3A198E763A6D}"/>
              </a:ext>
            </a:extLst>
          </p:cNvPr>
          <p:cNvSpPr txBox="1">
            <a:spLocks/>
          </p:cNvSpPr>
          <p:nvPr/>
        </p:nvSpPr>
        <p:spPr>
          <a:xfrm>
            <a:off x="6397171" y="1435100"/>
            <a:ext cx="5212080" cy="344709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2000" b="1" dirty="0"/>
              <a:t>Properties</a:t>
            </a:r>
          </a:p>
          <a:p>
            <a:pPr marL="0" indent="0">
              <a:buNone/>
            </a:pPr>
            <a:r>
              <a:rPr lang="da-DK" sz="2000" dirty="0">
                <a:latin typeface="Consolas" panose="020B0609020204030204" pitchFamily="49" charset="0"/>
                <a:cs typeface="Consolas" panose="020B0609020204030204" pitchFamily="49" charset="0"/>
              </a:rPr>
              <a:t>Pi</a:t>
            </a:r>
            <a:r>
              <a:rPr lang="da-DK" sz="2000" dirty="0"/>
              <a:t>, </a:t>
            </a:r>
            <a:r>
              <a:rPr lang="da-DK" sz="2000" dirty="0" err="1">
                <a:latin typeface="Consolas" panose="020B0609020204030204" pitchFamily="49" charset="0"/>
                <a:cs typeface="Consolas" panose="020B0609020204030204" pitchFamily="49" charset="0"/>
              </a:rPr>
              <a:t>Name</a:t>
            </a:r>
            <a:r>
              <a:rPr lang="da-DK" sz="2000" dirty="0"/>
              <a:t>, </a:t>
            </a:r>
            <a:r>
              <a:rPr lang="da-DK" sz="2000" dirty="0" err="1">
                <a:latin typeface="Consolas" panose="020B0609020204030204" pitchFamily="49" charset="0"/>
                <a:cs typeface="Consolas" panose="020B0609020204030204" pitchFamily="49" charset="0"/>
              </a:rPr>
              <a:t>Size</a:t>
            </a:r>
            <a:endParaRPr lang="da-DK" sz="2000" dirty="0">
              <a:latin typeface="Consolas" panose="020B0609020204030204" pitchFamily="49" charset="0"/>
              <a:cs typeface="Consolas" panose="020B0609020204030204" pitchFamily="49" charset="0"/>
            </a:endParaRPr>
          </a:p>
          <a:p>
            <a:endParaRPr lang="da-DK" sz="2000" b="1" dirty="0"/>
          </a:p>
          <a:p>
            <a:pPr marL="0" indent="0">
              <a:buNone/>
            </a:pPr>
            <a:r>
              <a:rPr lang="da-DK" sz="2000" b="1" dirty="0"/>
              <a:t>Classes</a:t>
            </a:r>
          </a:p>
          <a:p>
            <a:pPr marL="0" indent="0">
              <a:buNone/>
            </a:pPr>
            <a:r>
              <a:rPr lang="da-DK" sz="2000" dirty="0" err="1">
                <a:latin typeface="Consolas" panose="020B0609020204030204" pitchFamily="49" charset="0"/>
                <a:cs typeface="Consolas" panose="020B0609020204030204" pitchFamily="49" charset="0"/>
              </a:rPr>
              <a:t>MyClass</a:t>
            </a:r>
            <a:r>
              <a:rPr lang="da-DK" sz="2000" dirty="0"/>
              <a:t>, </a:t>
            </a:r>
            <a:r>
              <a:rPr lang="da-DK" sz="2000" dirty="0">
                <a:latin typeface="Consolas" panose="020B0609020204030204" pitchFamily="49" charset="0"/>
                <a:cs typeface="Consolas" panose="020B0609020204030204" pitchFamily="49" charset="0"/>
              </a:rPr>
              <a:t>List&lt;T&gt;</a:t>
            </a:r>
          </a:p>
          <a:p>
            <a:pPr lvl="1"/>
            <a:endParaRPr lang="da-DK" dirty="0"/>
          </a:p>
          <a:p>
            <a:pPr marL="0" indent="0">
              <a:buNone/>
            </a:pPr>
            <a:r>
              <a:rPr lang="da-DK" sz="2000" b="1" dirty="0"/>
              <a:t>Interfaces</a:t>
            </a:r>
          </a:p>
          <a:p>
            <a:pPr marL="0" indent="0">
              <a:buNone/>
            </a:pPr>
            <a:r>
              <a:rPr lang="da-DK" sz="2000" dirty="0" err="1">
                <a:latin typeface="Consolas" panose="020B0609020204030204" pitchFamily="49" charset="0"/>
                <a:cs typeface="Consolas" panose="020B0609020204030204" pitchFamily="49" charset="0"/>
              </a:rPr>
              <a:t>IException</a:t>
            </a:r>
            <a:r>
              <a:rPr lang="da-DK" sz="2000" dirty="0"/>
              <a:t>, </a:t>
            </a:r>
            <a:r>
              <a:rPr lang="da-DK" sz="2000" dirty="0" err="1">
                <a:latin typeface="Consolas" panose="020B0609020204030204" pitchFamily="49" charset="0"/>
                <a:cs typeface="Consolas" panose="020B0609020204030204" pitchFamily="49" charset="0"/>
              </a:rPr>
              <a:t>IObserver</a:t>
            </a:r>
            <a:endParaRPr lang="da-DK" sz="2000" dirty="0">
              <a:latin typeface="Consolas" panose="020B0609020204030204" pitchFamily="49" charset="0"/>
              <a:cs typeface="Consolas" panose="020B0609020204030204" pitchFamily="49" charset="0"/>
            </a:endParaRPr>
          </a:p>
        </p:txBody>
      </p:sp>
      <p:sp>
        <p:nvSpPr>
          <p:cNvPr id="12" name="Rectangle 11">
            <a:extLst>
              <a:ext uri="{FF2B5EF4-FFF2-40B4-BE49-F238E27FC236}">
                <a16:creationId xmlns:a16="http://schemas.microsoft.com/office/drawing/2014/main" id="{50D11153-5EC1-47C8-A446-394D443ABAD5}"/>
              </a:ext>
            </a:extLst>
          </p:cNvPr>
          <p:cNvSpPr/>
          <p:nvPr/>
        </p:nvSpPr>
        <p:spPr>
          <a:xfrm>
            <a:off x="1908717" y="6319388"/>
            <a:ext cx="10283283" cy="363946"/>
          </a:xfrm>
          <a:prstGeom prst="rect">
            <a:avLst/>
          </a:prstGeom>
        </p:spPr>
        <p:txBody>
          <a:bodyPr wrap="square" lIns="183600" rIns="183600">
            <a:spAutoFit/>
          </a:bodyPr>
          <a:lstStyle/>
          <a:p>
            <a:pPr algn="r"/>
            <a:r>
              <a:rPr lang="en-US" dirty="0">
                <a:hlinkClick r:id="rId2"/>
              </a:rPr>
              <a:t>https://docs.microsoft.com/en-us/dotnet/standard/design-guidelines/naming-guidelines</a:t>
            </a:r>
            <a:endParaRPr lang="da-DK" dirty="0"/>
          </a:p>
        </p:txBody>
      </p:sp>
    </p:spTree>
    <p:extLst>
      <p:ext uri="{BB962C8B-B14F-4D97-AF65-F5344CB8AC3E}">
        <p14:creationId xmlns:p14="http://schemas.microsoft.com/office/powerpoint/2010/main" val="39125783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dirty="0">
                <a:solidFill>
                  <a:schemeClr val="bg1"/>
                </a:solidFill>
              </a:rPr>
              <a:t>The C# </a:t>
            </a:r>
            <a:r>
              <a:rPr lang="de-DE" dirty="0" err="1">
                <a:solidFill>
                  <a:schemeClr val="bg1"/>
                </a:solidFill>
              </a:rPr>
              <a:t>class</a:t>
            </a:r>
            <a:endParaRPr lang="de-DE" dirty="0">
              <a:solidFill>
                <a:schemeClr val="bg1"/>
              </a:solidFill>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47766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600" dirty="0" err="1">
                <a:solidFill>
                  <a:srgbClr val="C586C0"/>
                </a:solidFill>
                <a:latin typeface="Cascadia Code" panose="020B0609020000020004" pitchFamily="49" charset="0"/>
                <a:cs typeface="Cascadia Code" panose="020B0609020000020004" pitchFamily="49" charset="0"/>
              </a:rPr>
              <a:t>using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4EC9B0"/>
                </a:solidFill>
                <a:latin typeface="Cascadia Code" panose="020B0609020000020004" pitchFamily="49" charset="0"/>
                <a:cs typeface="Cascadia Code" panose="020B0609020000020004" pitchFamily="49" charset="0"/>
              </a:rPr>
              <a:t>System</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err="1">
                <a:solidFill>
                  <a:srgbClr val="569CD6"/>
                </a:solidFill>
                <a:latin typeface="Cascadia Code" panose="020B0609020000020004" pitchFamily="49" charset="0"/>
                <a:cs typeface="Cascadia Code" panose="020B0609020000020004" pitchFamily="49" charset="0"/>
              </a:rPr>
              <a:t>namespace</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Namespace</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class</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Class</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private</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string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field</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protected</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4EC9B0"/>
                </a:solidFill>
                <a:latin typeface="Cascadia Code" panose="020B0609020000020004" pitchFamily="49" charset="0"/>
                <a:cs typeface="Cascadia Code" panose="020B0609020000020004" pitchFamily="49" charset="0"/>
              </a:rPr>
              <a:t>DateTime</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inheritableField</a:t>
            </a:r>
            <a:r>
              <a:rPr lang="da-DK" sz="1600" dirty="0">
                <a:solidFill>
                  <a:srgbClr val="D4D4D4"/>
                </a:solidFill>
                <a:latin typeface="Cascadia Code" panose="020B0609020000020004" pitchFamily="49" charset="0"/>
                <a:cs typeface="Cascadia Code" panose="020B0609020000020004" pitchFamily="49" charset="0"/>
              </a:rPr>
              <a:t>;</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string</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9CDCFE"/>
                </a:solidFill>
                <a:latin typeface="Cascadia Code" panose="020B0609020000020004" pitchFamily="49" charset="0"/>
                <a:cs typeface="Cascadia Code" panose="020B0609020000020004" pitchFamily="49" charset="0"/>
              </a:rPr>
              <a:t>Property</a:t>
            </a:r>
            <a:r>
              <a:rPr lang="da-DK" sz="1600" dirty="0">
                <a:solidFill>
                  <a:srgbClr val="D4D4D4"/>
                </a:solidFill>
                <a:latin typeface="Cascadia Code" panose="020B0609020000020004" pitchFamily="49" charset="0"/>
                <a:cs typeface="Cascadia Code" panose="020B0609020000020004" pitchFamily="49" charset="0"/>
              </a:rPr>
              <a:t> { </a:t>
            </a:r>
            <a:r>
              <a:rPr lang="da-DK" sz="1600" dirty="0" err="1">
                <a:solidFill>
                  <a:srgbClr val="569CD6"/>
                </a:solidFill>
                <a:latin typeface="Cascadia Code" panose="020B0609020000020004" pitchFamily="49" charset="0"/>
                <a:cs typeface="Cascadia Code" panose="020B0609020000020004" pitchFamily="49" charset="0"/>
              </a:rPr>
              <a:t>get</a:t>
            </a:r>
            <a:r>
              <a:rPr lang="da-DK" sz="1600" dirty="0">
                <a:solidFill>
                  <a:srgbClr val="D4D4D4"/>
                </a:solidFill>
                <a:latin typeface="Cascadia Code" panose="020B0609020000020004" pitchFamily="49" charset="0"/>
                <a:cs typeface="Cascadia Code" panose="020B0609020000020004" pitchFamily="49" charset="0"/>
              </a:rPr>
              <a:t> =&gt; </a:t>
            </a:r>
            <a:r>
              <a:rPr lang="da-DK" sz="1600" dirty="0">
                <a:solidFill>
                  <a:srgbClr val="9CDCFE"/>
                </a:solidFill>
                <a:latin typeface="Cascadia Code" panose="020B0609020000020004" pitchFamily="49" charset="0"/>
                <a:cs typeface="Cascadia Code" panose="020B0609020000020004" pitchFamily="49" charset="0"/>
              </a:rPr>
              <a:t>_</a:t>
            </a:r>
            <a:r>
              <a:rPr lang="da-DK" sz="1600" dirty="0" err="1">
                <a:solidFill>
                  <a:srgbClr val="9CDCFE"/>
                </a:solidFill>
                <a:latin typeface="Cascadia Code" panose="020B0609020000020004" pitchFamily="49" charset="0"/>
                <a:cs typeface="Cascadia Code" panose="020B0609020000020004" pitchFamily="49" charset="0"/>
              </a:rPr>
              <a:t>field</a:t>
            </a:r>
            <a:r>
              <a:rPr lang="da-DK" sz="1600" dirty="0">
                <a:solidFill>
                  <a:srgbClr val="D4D4D4"/>
                </a:solidFill>
                <a:latin typeface="Cascadia Code" panose="020B0609020000020004" pitchFamily="49" charset="0"/>
                <a:cs typeface="Cascadia Code" panose="020B0609020000020004" pitchFamily="49" charset="0"/>
              </a:rPr>
              <a:t>; } </a:t>
            </a:r>
            <a:r>
              <a:rPr lang="da-DK" sz="1600" dirty="0">
                <a:solidFill>
                  <a:srgbClr val="6A9955"/>
                </a:solidFill>
                <a:latin typeface="Cascadia Code" panose="020B0609020000020004" pitchFamily="49" charset="0"/>
                <a:cs typeface="Cascadia Code" panose="020B0609020000020004" pitchFamily="49" charset="0"/>
              </a:rPr>
              <a:t>// </a:t>
            </a:r>
            <a:r>
              <a:rPr lang="da-DK" sz="1600" dirty="0" err="1">
                <a:solidFill>
                  <a:srgbClr val="6A9955"/>
                </a:solidFill>
                <a:latin typeface="Cascadia Code" panose="020B0609020000020004" pitchFamily="49" charset="0"/>
                <a:cs typeface="Cascadia Code" panose="020B0609020000020004" pitchFamily="49" charset="0"/>
              </a:rPr>
              <a:t>Getter</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569CD6"/>
                </a:solidFill>
                <a:latin typeface="Cascadia Code" panose="020B0609020000020004" pitchFamily="49" charset="0"/>
                <a:cs typeface="Cascadia Code" panose="020B0609020000020004" pitchFamily="49" charset="0"/>
              </a:rPr>
              <a:t>int</a:t>
            </a:r>
            <a:r>
              <a:rPr lang="da-DK" sz="1600" dirty="0">
                <a:solidFill>
                  <a:srgbClr val="D4D4D4"/>
                </a:solidFill>
                <a:latin typeface="Cascadia Code" panose="020B0609020000020004" pitchFamily="49" charset="0"/>
                <a:cs typeface="Cascadia Code" panose="020B0609020000020004" pitchFamily="49" charset="0"/>
              </a:rPr>
              <a:t> </a:t>
            </a:r>
            <a:r>
              <a:rPr lang="da-DK" sz="1600" dirty="0" err="1">
                <a:solidFill>
                  <a:srgbClr val="9CDCFE"/>
                </a:solidFill>
                <a:latin typeface="Cascadia Code" panose="020B0609020000020004" pitchFamily="49" charset="0"/>
                <a:cs typeface="Cascadia Code" panose="020B0609020000020004" pitchFamily="49" charset="0"/>
              </a:rPr>
              <a:t>AutoProperty</a:t>
            </a:r>
            <a:r>
              <a:rPr lang="da-DK" sz="1600" dirty="0">
                <a:solidFill>
                  <a:srgbClr val="D4D4D4"/>
                </a:solidFill>
                <a:latin typeface="Cascadia Code" panose="020B0609020000020004" pitchFamily="49" charset="0"/>
                <a:cs typeface="Cascadia Code" panose="020B0609020000020004" pitchFamily="49" charset="0"/>
              </a:rPr>
              <a:t> { </a:t>
            </a:r>
            <a:r>
              <a:rPr lang="da-DK" sz="1600" dirty="0" err="1">
                <a:solidFill>
                  <a:srgbClr val="569CD6"/>
                </a:solidFill>
                <a:latin typeface="Cascadia Code" panose="020B0609020000020004" pitchFamily="49" charset="0"/>
                <a:cs typeface="Cascadia Code" panose="020B0609020000020004" pitchFamily="49" charset="0"/>
              </a:rPr>
              <a:t>get</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set</a:t>
            </a: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br>
              <a:rPr lang="da-DK" sz="1600" dirty="0">
                <a:solidFill>
                  <a:srgbClr val="D4D4D4"/>
                </a:solidFill>
                <a:latin typeface="Cascadia Code" panose="020B0609020000020004" pitchFamily="49" charset="0"/>
                <a:cs typeface="Cascadia Code" panose="020B0609020000020004" pitchFamily="49" charset="0"/>
              </a:rPr>
            </a:b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569CD6"/>
                </a:solidFill>
                <a:latin typeface="Cascadia Code" panose="020B0609020000020004" pitchFamily="49" charset="0"/>
                <a:cs typeface="Cascadia Code" panose="020B0609020000020004" pitchFamily="49" charset="0"/>
              </a:rPr>
              <a:t>public</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DCDCAA"/>
                </a:solidFill>
                <a:latin typeface="Cascadia Code" panose="020B0609020000020004" pitchFamily="49" charset="0"/>
                <a:cs typeface="Cascadia Code" panose="020B0609020000020004" pitchFamily="49" charset="0"/>
              </a:rPr>
              <a:t>Class</a:t>
            </a:r>
            <a:r>
              <a:rPr lang="da-DK" sz="1600" dirty="0">
                <a:solidFill>
                  <a:srgbClr val="D4D4D4"/>
                </a:solidFill>
                <a:latin typeface="Cascadia Code" panose="020B0609020000020004" pitchFamily="49" charset="0"/>
                <a:cs typeface="Cascadia Code" panose="020B0609020000020004" pitchFamily="49" charset="0"/>
              </a:rPr>
              <a:t>() </a:t>
            </a:r>
            <a:r>
              <a:rPr lang="da-DK" sz="1600" dirty="0">
                <a:solidFill>
                  <a:srgbClr val="6A9955"/>
                </a:solidFill>
                <a:latin typeface="Cascadia Code" panose="020B0609020000020004" pitchFamily="49" charset="0"/>
                <a:cs typeface="Cascadia Code" panose="020B0609020000020004" pitchFamily="49" charset="0"/>
              </a:rPr>
              <a:t>// </a:t>
            </a:r>
            <a:r>
              <a:rPr lang="da-DK" sz="1600" dirty="0" err="1">
                <a:solidFill>
                  <a:srgbClr val="6A9955"/>
                </a:solidFill>
                <a:latin typeface="Cascadia Code" panose="020B0609020000020004" pitchFamily="49" charset="0"/>
                <a:cs typeface="Cascadia Code" panose="020B0609020000020004" pitchFamily="49" charset="0"/>
              </a:rPr>
              <a:t>Constructor</a:t>
            </a: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p>
          <a:p>
            <a:pPr marL="0" indent="0">
              <a:buNone/>
            </a:pPr>
            <a:r>
              <a:rPr lang="da-DK" sz="1600" dirty="0">
                <a:solidFill>
                  <a:srgbClr val="D4D4D4"/>
                </a:solidFill>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869244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e-DE" dirty="0">
                <a:solidFill>
                  <a:schemeClr val="bg1"/>
                </a:solidFill>
              </a:rPr>
              <a:t>The C# </a:t>
            </a:r>
            <a:r>
              <a:rPr lang="de-DE" dirty="0" err="1">
                <a:solidFill>
                  <a:schemeClr val="bg1"/>
                </a:solidFill>
              </a:rPr>
              <a:t>class</a:t>
            </a:r>
            <a:r>
              <a:rPr lang="de-DE" dirty="0">
                <a:solidFill>
                  <a:schemeClr val="bg1"/>
                </a:solidFill>
              </a:rPr>
              <a:t> (</a:t>
            </a:r>
            <a:r>
              <a:rPr lang="de-DE" dirty="0" err="1">
                <a:solidFill>
                  <a:schemeClr val="bg1"/>
                </a:solidFill>
              </a:rPr>
              <a:t>methods</a:t>
            </a:r>
            <a:r>
              <a:rPr lang="de-DE" dirty="0">
                <a:solidFill>
                  <a:schemeClr val="bg1"/>
                </a:solidFill>
              </a:rPr>
              <a:t>)</a:t>
            </a: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12140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InstanceMethod</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parameter</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C586C0"/>
                </a:solidFill>
                <a:effectLst/>
                <a:latin typeface="Cascadia Code" panose="020B0609020000020004" pitchFamily="49" charset="0"/>
                <a:cs typeface="Cascadia Code" panose="020B0609020000020004" pitchFamily="49" charset="0"/>
              </a:rPr>
              <a:t>return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null</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virtual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DCDCAA"/>
                </a:solidFill>
                <a:effectLst/>
                <a:latin typeface="Cascadia Code" panose="020B0609020000020004" pitchFamily="49" charset="0"/>
                <a:cs typeface="Cascadia Code" panose="020B0609020000020004" pitchFamily="49" charset="0"/>
              </a:rPr>
              <a:t>OverridableInstanceMethod</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bool</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parameter</a:t>
            </a:r>
            <a:r>
              <a:rPr lang="en-US"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C586C0"/>
                </a:solidFill>
                <a:effectLst/>
                <a:latin typeface="Cascadia Code" panose="020B0609020000020004" pitchFamily="49" charset="0"/>
                <a:cs typeface="Cascadia Code" panose="020B0609020000020004" pitchFamily="49" charset="0"/>
              </a:rPr>
              <a:t>return</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null</a:t>
            </a:r>
            <a:r>
              <a:rPr lang="en-US"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600" b="0" dirty="0">
                <a:solidFill>
                  <a:srgbClr val="D4D4D4"/>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static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StaticMethod</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private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PrivateInstanceMethod</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endParaRPr lang="LID4096"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805641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The C# class (events and delegates)</a:t>
            </a:r>
            <a:endParaRPr lang="de-DE" dirty="0">
              <a:solidFill>
                <a:schemeClr val="bg1"/>
              </a:solidFill>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369331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public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da-DK" sz="1600" b="0" dirty="0">
                <a:solidFill>
                  <a:srgbClr val="D4D4D4"/>
                </a:solidFill>
                <a:effectLst/>
                <a:latin typeface="Cascadia Code" panose="020B0609020000020004" pitchFamily="49" charset="0"/>
                <a:cs typeface="Cascadia Code" panose="020B0609020000020004" pitchFamily="49" charset="0"/>
              </a:rPr>
            </a:b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protected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569CD6"/>
                </a:solidFill>
                <a:effectLst/>
                <a:latin typeface="Cascadia Code" panose="020B0609020000020004" pitchFamily="49" charset="0"/>
                <a:cs typeface="Cascadia Code" panose="020B0609020000020004" pitchFamily="49" charset="0"/>
              </a:rPr>
              <a:t>virtual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void</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DCDCAA"/>
                </a:solidFill>
                <a:effectLst/>
                <a:latin typeface="Cascadia Code" panose="020B0609020000020004" pitchFamily="49" charset="0"/>
                <a:cs typeface="Cascadia Code" panose="020B0609020000020004" pitchFamily="49" charset="0"/>
              </a:rPr>
              <a:t>OnEvent</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4EC9B0"/>
                </a:solidFill>
                <a:effectLst/>
                <a:latin typeface="Cascadia Code" panose="020B0609020000020004" pitchFamily="49" charset="0"/>
                <a:cs typeface="Cascadia Code" panose="020B0609020000020004" pitchFamily="49" charset="0"/>
              </a:rPr>
              <a:t>EventArgs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4EC9B0"/>
                </a:solidFill>
                <a:effectLst/>
                <a:latin typeface="Cascadia Code" panose="020B0609020000020004" pitchFamily="49" charset="0"/>
                <a:cs typeface="Cascadia Code" panose="020B0609020000020004" pitchFamily="49" charset="0"/>
              </a:rPr>
              <a:t>EventHandler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 = </a:t>
            </a:r>
            <a:r>
              <a:rPr lang="da-DK" sz="1600" b="0" dirty="0">
                <a:solidFill>
                  <a:srgbClr val="9CDCFE"/>
                </a:solidFill>
                <a:effectLst/>
                <a:latin typeface="Cascadia Code" panose="020B0609020000020004" pitchFamily="49" charset="0"/>
                <a:cs typeface="Cascadia Code" panose="020B0609020000020004" pitchFamily="49" charset="0"/>
              </a:rPr>
              <a:t>Event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handler</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DCDCAA"/>
                </a:solidFill>
                <a:effectLst/>
                <a:latin typeface="Cascadia Code" panose="020B0609020000020004" pitchFamily="49" charset="0"/>
                <a:cs typeface="Cascadia Code" panose="020B0609020000020004" pitchFamily="49" charset="0"/>
              </a:rPr>
              <a:t>Invoke</a:t>
            </a:r>
            <a:r>
              <a:rPr lang="da-DK" sz="1600" b="0" dirty="0">
                <a:solidFill>
                  <a:srgbClr val="D4D4D4"/>
                </a:solidFill>
                <a:effectLst/>
                <a:latin typeface="Cascadia Code" panose="020B0609020000020004" pitchFamily="49" charset="0"/>
                <a:cs typeface="Cascadia Code" panose="020B0609020000020004" pitchFamily="49" charset="0"/>
              </a:rPr>
              <a:t>(</a:t>
            </a:r>
            <a:r>
              <a:rPr lang="da-DK" sz="1600" b="0" dirty="0" err="1">
                <a:solidFill>
                  <a:srgbClr val="569CD6"/>
                </a:solidFill>
                <a:effectLst/>
                <a:latin typeface="Cascadia Code" panose="020B0609020000020004" pitchFamily="49" charset="0"/>
                <a:cs typeface="Cascadia Code" panose="020B0609020000020004" pitchFamily="49" charset="0"/>
              </a:rPr>
              <a:t>this</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    }</a:t>
            </a:r>
          </a:p>
          <a:p>
            <a:pPr marL="0" indent="0">
              <a:buNone/>
            </a:pPr>
            <a:endParaRPr lang="da-DK" sz="1600" dirty="0">
              <a:solidFill>
                <a:srgbClr val="D4D4D4"/>
              </a:solidFill>
              <a:latin typeface="Cascadia Code" panose="020B0609020000020004" pitchFamily="49" charset="0"/>
              <a:cs typeface="Cascadia Code" panose="020B0609020000020004" pitchFamily="49" charset="0"/>
            </a:endParaRPr>
          </a:p>
          <a:p>
            <a:pPr marL="0" indent="0">
              <a:buNone/>
            </a:pPr>
            <a:r>
              <a:rPr lang="en-US" sz="1600" dirty="0">
                <a:solidFill>
                  <a:srgbClr val="569CD6"/>
                </a:solidFill>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public</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delegate</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569CD6"/>
                </a:solidFill>
                <a:effectLst/>
                <a:latin typeface="Cascadia Code" panose="020B0609020000020004" pitchFamily="49" charset="0"/>
                <a:cs typeface="Cascadia Code" panose="020B0609020000020004" pitchFamily="49" charset="0"/>
              </a:rPr>
              <a:t>void</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MyEventHandler</a:t>
            </a:r>
            <a:r>
              <a:rPr lang="en-US" sz="1600" b="0" dirty="0">
                <a:solidFill>
                  <a:srgbClr val="D4D4D4"/>
                </a:solidFill>
                <a:effectLst/>
                <a:latin typeface="Cascadia Code" panose="020B0609020000020004" pitchFamily="49" charset="0"/>
                <a:cs typeface="Cascadia Code" panose="020B0609020000020004" pitchFamily="49" charset="0"/>
              </a:rPr>
              <a:t>(</a:t>
            </a:r>
            <a:r>
              <a:rPr lang="en-US" sz="1600" b="0" dirty="0">
                <a:solidFill>
                  <a:srgbClr val="569CD6"/>
                </a:solidFill>
                <a:effectLst/>
                <a:latin typeface="Cascadia Code" panose="020B0609020000020004" pitchFamily="49" charset="0"/>
                <a:cs typeface="Cascadia Code" panose="020B0609020000020004" pitchFamily="49" charset="0"/>
              </a:rPr>
              <a:t>object</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sender</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err="1">
                <a:solidFill>
                  <a:srgbClr val="4EC9B0"/>
                </a:solidFill>
                <a:effectLst/>
                <a:latin typeface="Cascadia Code" panose="020B0609020000020004" pitchFamily="49" charset="0"/>
                <a:cs typeface="Cascadia Code" panose="020B0609020000020004" pitchFamily="49" charset="0"/>
              </a:rPr>
              <a:t>EventArgs</a:t>
            </a:r>
            <a:r>
              <a:rPr lang="en-US" sz="1600" b="0" dirty="0">
                <a:solidFill>
                  <a:srgbClr val="D4D4D4"/>
                </a:solidFill>
                <a:effectLst/>
                <a:latin typeface="Cascadia Code" panose="020B0609020000020004" pitchFamily="49" charset="0"/>
                <a:cs typeface="Cascadia Code" panose="020B0609020000020004" pitchFamily="49" charset="0"/>
              </a:rPr>
              <a:t> </a:t>
            </a:r>
            <a:r>
              <a:rPr lang="en-US" sz="1600" b="0" dirty="0">
                <a:solidFill>
                  <a:srgbClr val="9CDCFE"/>
                </a:solidFill>
                <a:effectLst/>
                <a:latin typeface="Cascadia Code" panose="020B0609020000020004" pitchFamily="49" charset="0"/>
                <a:cs typeface="Cascadia Code" panose="020B0609020000020004" pitchFamily="49" charset="0"/>
              </a:rPr>
              <a:t>e</a:t>
            </a:r>
            <a:r>
              <a:rPr lang="en-US" sz="1600" b="0" dirty="0">
                <a:solidFill>
                  <a:srgbClr val="D4D4D4"/>
                </a:solidFill>
                <a:effectLst/>
                <a:latin typeface="Cascadia Code" panose="020B0609020000020004" pitchFamily="49" charset="0"/>
                <a:cs typeface="Cascadia Code" panose="020B0609020000020004" pitchFamily="49" charset="0"/>
              </a:rPr>
              <a:t>);</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D4D4D4"/>
                </a:solidFill>
                <a:effectLst/>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8597599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Built-in types</a:t>
            </a:r>
            <a:endParaRPr lang="de-DE" dirty="0">
              <a:solidFill>
                <a:schemeClr val="bg1"/>
              </a:solidFill>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26913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bool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boolean</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6A9955"/>
                </a:solidFill>
                <a:effectLst/>
                <a:latin typeface="Cascadia Code" panose="020B0609020000020004" pitchFamily="49" charset="0"/>
                <a:cs typeface="Cascadia Code" panose="020B0609020000020004" pitchFamily="49" charset="0"/>
              </a:rPr>
              <a:t>// true || false</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char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character</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100" b="0" dirty="0">
                <a:solidFill>
                  <a:srgbClr val="6A9955"/>
                </a:solidFill>
                <a:effectLst/>
                <a:latin typeface="Cascadia Code" panose="020B0609020000020004" pitchFamily="49" charset="0"/>
                <a:cs typeface="Cascadia Code" panose="020B0609020000020004" pitchFamily="49" charset="0"/>
              </a:rPr>
              <a:t>// 'a', 'b', 'c', '1', '2', '3'</a:t>
            </a:r>
            <a:r>
              <a:rPr lang="da-DK" sz="1600" b="0" dirty="0">
                <a:solidFill>
                  <a:srgbClr val="6A9955"/>
                </a:solidFill>
                <a:effectLst/>
                <a:latin typeface="Cascadia Code" panose="020B0609020000020004" pitchFamily="49" charset="0"/>
                <a:cs typeface="Cascadia Code" panose="020B0609020000020004" pitchFamily="49" charset="0"/>
              </a:rPr>
              <a:t> </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endParaRPr lang="da-DK" sz="1600" b="0" dirty="0">
              <a:solidFill>
                <a:srgbClr val="569CD6"/>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a:t>
            </a:r>
            <a:r>
              <a:rPr lang="da-DK" sz="1600" b="0" dirty="0" err="1">
                <a:solidFill>
                  <a:srgbClr val="6A9955"/>
                </a:solidFill>
                <a:effectLst/>
                <a:latin typeface="Cascadia Code" panose="020B0609020000020004" pitchFamily="49" charset="0"/>
                <a:cs typeface="Cascadia Code" panose="020B0609020000020004" pitchFamily="49" charset="0"/>
              </a:rPr>
              <a:t>Floating</a:t>
            </a:r>
            <a:r>
              <a:rPr lang="da-DK" sz="1600" b="0" dirty="0">
                <a:solidFill>
                  <a:srgbClr val="6A9955"/>
                </a:solidFill>
                <a:effectLst/>
                <a:latin typeface="Cascadia Code" panose="020B0609020000020004" pitchFamily="49" charset="0"/>
                <a:cs typeface="Cascadia Code" panose="020B0609020000020004" pitchFamily="49" charset="0"/>
              </a:rPr>
              <a:t> point </a:t>
            </a:r>
            <a:r>
              <a:rPr lang="da-DK" sz="1600" b="0" dirty="0" err="1">
                <a:solidFill>
                  <a:srgbClr val="6A9955"/>
                </a:solidFill>
                <a:effectLst/>
                <a:latin typeface="Cascadia Code" panose="020B0609020000020004" pitchFamily="49" charset="0"/>
                <a:cs typeface="Cascadia Code" panose="020B0609020000020004" pitchFamily="49" charset="0"/>
              </a:rPr>
              <a:t>numeric</a:t>
            </a:r>
            <a:r>
              <a:rPr lang="da-DK" sz="1600" b="0" dirty="0">
                <a:solidFill>
                  <a:srgbClr val="6A9955"/>
                </a:solidFill>
                <a:effectLst/>
                <a:latin typeface="Cascadia Code" panose="020B0609020000020004" pitchFamily="49" charset="0"/>
                <a:cs typeface="Cascadia Code" panose="020B0609020000020004" pitchFamily="49" charset="0"/>
              </a:rPr>
              <a:t>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decimal</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precisionFloatingPoint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double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floatingPoint64bit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float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floatingPoint32Bit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da-DK" sz="1600" b="0" dirty="0">
              <a:solidFill>
                <a:srgbClr val="6A9955"/>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Integral </a:t>
            </a:r>
            <a:r>
              <a:rPr lang="da-DK" sz="1600" b="0" dirty="0" err="1">
                <a:solidFill>
                  <a:srgbClr val="6A9955"/>
                </a:solidFill>
                <a:effectLst/>
                <a:latin typeface="Cascadia Code" panose="020B0609020000020004" pitchFamily="49" charset="0"/>
                <a:cs typeface="Cascadia Code" panose="020B0609020000020004" pitchFamily="49" charset="0"/>
              </a:rPr>
              <a:t>numeric</a:t>
            </a:r>
            <a:r>
              <a:rPr lang="da-DK" sz="1600" b="0" dirty="0">
                <a:solidFill>
                  <a:srgbClr val="6A9955"/>
                </a:solidFill>
                <a:effectLst/>
                <a:latin typeface="Cascadia Code" panose="020B0609020000020004" pitchFamily="49" charset="0"/>
                <a:cs typeface="Cascadia Code" panose="020B0609020000020004" pitchFamily="49" charset="0"/>
              </a:rPr>
              <a:t>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byte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integer8bit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sbyte</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signedByte</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integer32bit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uint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unsignedInteger32bit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long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integer64bit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ulong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unsignedInteger64bit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a:solidFill>
                  <a:srgbClr val="569CD6"/>
                </a:solidFill>
                <a:effectLst/>
                <a:latin typeface="Cascadia Code" panose="020B0609020000020004" pitchFamily="49" charset="0"/>
                <a:cs typeface="Cascadia Code" panose="020B0609020000020004" pitchFamily="49" charset="0"/>
              </a:rPr>
              <a:t>short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integer16bit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569CD6"/>
                </a:solidFill>
                <a:effectLst/>
                <a:latin typeface="Cascadia Code" panose="020B0609020000020004" pitchFamily="49" charset="0"/>
                <a:cs typeface="Cascadia Code" panose="020B0609020000020004" pitchFamily="49" charset="0"/>
              </a:rPr>
              <a:t>ushort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unsignedInteger16bit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da-DK" sz="1600" b="0" dirty="0">
              <a:solidFill>
                <a:srgbClr val="569CD6"/>
              </a:solidFill>
              <a:effectLst/>
              <a:latin typeface="Cascadia Code" panose="020B0609020000020004" pitchFamily="49" charset="0"/>
              <a:cs typeface="Cascadia Code" panose="020B0609020000020004" pitchFamily="49" charset="0"/>
            </a:endParaRPr>
          </a:p>
          <a:p>
            <a:pPr marL="0" indent="0">
              <a:buNone/>
            </a:pPr>
            <a:r>
              <a:rPr lang="da-DK" sz="1600" b="0" dirty="0">
                <a:solidFill>
                  <a:srgbClr val="6A9955"/>
                </a:solidFill>
                <a:effectLst/>
                <a:latin typeface="Cascadia Code" panose="020B0609020000020004" pitchFamily="49" charset="0"/>
                <a:cs typeface="Cascadia Code" panose="020B0609020000020004" pitchFamily="49" charset="0"/>
              </a:rPr>
              <a:t>// Reference types</a:t>
            </a:r>
            <a:endParaRPr lang="da-DK" sz="16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a:t>
            </a:r>
            <a:r>
              <a:rPr lang="da-DK" sz="1600" b="0" dirty="0" err="1">
                <a:solidFill>
                  <a:srgbClr val="9CDCFE"/>
                </a:solidFill>
                <a:effectLst/>
                <a:latin typeface="Cascadia Code" panose="020B0609020000020004" pitchFamily="49" charset="0"/>
                <a:cs typeface="Cascadia Code" panose="020B0609020000020004" pitchFamily="49" charset="0"/>
              </a:rPr>
              <a:t>object</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a:solidFill>
                  <a:srgbClr val="9CDCFE"/>
                </a:solidFill>
                <a:effectLst/>
                <a:latin typeface="Cascadia Code" panose="020B0609020000020004" pitchFamily="49" charset="0"/>
                <a:cs typeface="Cascadia Code" panose="020B0609020000020004" pitchFamily="49" charset="0"/>
              </a:rPr>
              <a:t>_</a:t>
            </a:r>
            <a:r>
              <a:rPr lang="da-DK" sz="1600" b="0" dirty="0" err="1">
                <a:solidFill>
                  <a:srgbClr val="9CDCFE"/>
                </a:solidFill>
                <a:effectLst/>
                <a:latin typeface="Cascadia Code" panose="020B0609020000020004" pitchFamily="49" charset="0"/>
                <a:cs typeface="Cascadia Code" panose="020B0609020000020004" pitchFamily="49" charset="0"/>
              </a:rPr>
              <a:t>string</a:t>
            </a:r>
            <a:r>
              <a:rPr lang="da-DK" sz="16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da-DK" sz="1600" b="0" dirty="0" err="1">
                <a:solidFill>
                  <a:srgbClr val="569CD6"/>
                </a:solidFill>
                <a:effectLst/>
                <a:latin typeface="Cascadia Code" panose="020B0609020000020004" pitchFamily="49" charset="0"/>
                <a:cs typeface="Cascadia Code" panose="020B0609020000020004" pitchFamily="49" charset="0"/>
              </a:rPr>
              <a:t>dynamic</a:t>
            </a:r>
            <a:r>
              <a:rPr lang="da-DK" sz="1600" b="0" dirty="0">
                <a:solidFill>
                  <a:srgbClr val="D4D4D4"/>
                </a:solidFill>
                <a:effectLst/>
                <a:latin typeface="Cascadia Code" panose="020B0609020000020004" pitchFamily="49" charset="0"/>
                <a:cs typeface="Cascadia Code" panose="020B0609020000020004" pitchFamily="49" charset="0"/>
              </a:rPr>
              <a:t> </a:t>
            </a:r>
            <a:r>
              <a:rPr lang="da-DK" sz="1600" b="0" dirty="0" err="1">
                <a:solidFill>
                  <a:srgbClr val="9CDCFE"/>
                </a:solidFill>
                <a:effectLst/>
                <a:latin typeface="Cascadia Code" panose="020B0609020000020004" pitchFamily="49" charset="0"/>
                <a:cs typeface="Cascadia Code" panose="020B0609020000020004" pitchFamily="49" charset="0"/>
              </a:rPr>
              <a:t>dynamic</a:t>
            </a:r>
            <a:r>
              <a:rPr lang="da-DK" sz="1600" b="0" dirty="0">
                <a:solidFill>
                  <a:srgbClr val="D4D4D4"/>
                </a:solidFill>
                <a:effectLst/>
                <a:latin typeface="Cascadia Code" panose="020B0609020000020004" pitchFamily="49" charset="0"/>
                <a:cs typeface="Cascadia Code" panose="020B0609020000020004" pitchFamily="49" charset="0"/>
              </a:rPr>
              <a:t>;</a:t>
            </a:r>
            <a:endParaRPr lang="LID4096" sz="1600" dirty="0">
              <a:latin typeface="Cascadia Code" panose="020B0609020000020004" pitchFamily="49" charset="0"/>
              <a:cs typeface="Cascadia Code" panose="020B0609020000020004" pitchFamily="49" charset="0"/>
            </a:endParaRPr>
          </a:p>
        </p:txBody>
      </p:sp>
      <p:sp>
        <p:nvSpPr>
          <p:cNvPr id="5" name="TextBox 4">
            <a:extLst>
              <a:ext uri="{FF2B5EF4-FFF2-40B4-BE49-F238E27FC236}">
                <a16:creationId xmlns:a16="http://schemas.microsoft.com/office/drawing/2014/main" id="{E87C1365-5185-4FE8-BB6A-321EE6471DF8}"/>
              </a:ext>
            </a:extLst>
          </p:cNvPr>
          <p:cNvSpPr txBox="1"/>
          <p:nvPr/>
        </p:nvSpPr>
        <p:spPr>
          <a:xfrm>
            <a:off x="2351314" y="6400800"/>
            <a:ext cx="9726385" cy="338554"/>
          </a:xfrm>
          <a:prstGeom prst="rect">
            <a:avLst/>
          </a:prstGeom>
          <a:noFill/>
        </p:spPr>
        <p:txBody>
          <a:bodyPr wrap="square">
            <a:spAutoFit/>
          </a:bodyPr>
          <a:lstStyle/>
          <a:p>
            <a:pPr algn="r"/>
            <a:r>
              <a:rPr lang="da-DK" sz="1600" dirty="0">
                <a:hlinkClick r:id="rId2"/>
              </a:rPr>
              <a:t>https://docs.microsoft.com/en-us/dotnet/csharp/language-reference/builtin-types/built-in-types</a:t>
            </a:r>
            <a:endParaRPr lang="LID4096" sz="1600" dirty="0"/>
          </a:p>
        </p:txBody>
      </p:sp>
    </p:spTree>
    <p:extLst>
      <p:ext uri="{BB962C8B-B14F-4D97-AF65-F5344CB8AC3E}">
        <p14:creationId xmlns:p14="http://schemas.microsoft.com/office/powerpoint/2010/main" val="29619861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1245481-806F-4FC9-A487-8B049DE2D35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bg1"/>
                </a:solidFill>
              </a:rPr>
              <a:t>Basic Unit Test</a:t>
            </a:r>
            <a:endParaRPr lang="de-DE" dirty="0">
              <a:solidFill>
                <a:schemeClr val="bg1"/>
              </a:solidFill>
            </a:endParaRPr>
          </a:p>
        </p:txBody>
      </p:sp>
      <p:sp>
        <p:nvSpPr>
          <p:cNvPr id="8" name="Text Placeholder 4">
            <a:extLst>
              <a:ext uri="{FF2B5EF4-FFF2-40B4-BE49-F238E27FC236}">
                <a16:creationId xmlns:a16="http://schemas.microsoft.com/office/drawing/2014/main" id="{2BDF7E0B-7A34-4EA1-B5FA-0CA5CA4D92AD}"/>
              </a:ext>
            </a:extLst>
          </p:cNvPr>
          <p:cNvSpPr txBox="1">
            <a:spLocks/>
          </p:cNvSpPr>
          <p:nvPr/>
        </p:nvSpPr>
        <p:spPr>
          <a:xfrm>
            <a:off x="588263" y="1436688"/>
            <a:ext cx="11018520" cy="55584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class</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Ticker</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int</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 { </a:t>
            </a:r>
            <a:r>
              <a:rPr lang="en-US" sz="1400" b="0" dirty="0">
                <a:solidFill>
                  <a:srgbClr val="569CD6"/>
                </a:solidFill>
                <a:effectLst/>
                <a:latin typeface="Cascadia Code" panose="020B0609020000020004" pitchFamily="49" charset="0"/>
                <a:cs typeface="Cascadia Code" panose="020B0609020000020004" pitchFamily="49" charset="0"/>
              </a:rPr>
              <a:t>get</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private</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set</a:t>
            </a: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void</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DCDCAA"/>
                </a:solidFill>
                <a:effectLst/>
                <a:latin typeface="Cascadia Code" panose="020B0609020000020004" pitchFamily="49" charset="0"/>
                <a:cs typeface="Cascadia Code" panose="020B0609020000020004" pitchFamily="49" charset="0"/>
              </a:rPr>
              <a:t>Increment</a:t>
            </a:r>
            <a:r>
              <a:rPr lang="en-US" sz="1400" b="0" dirty="0">
                <a:solidFill>
                  <a:srgbClr val="D4D4D4"/>
                </a:solidFill>
                <a:effectLst/>
                <a:latin typeface="Cascadia Code" panose="020B0609020000020004" pitchFamily="49" charset="0"/>
                <a:cs typeface="Cascadia Code" panose="020B0609020000020004" pitchFamily="49" charset="0"/>
              </a:rPr>
              <a:t>() =&gt; </a:t>
            </a:r>
            <a:r>
              <a:rPr lang="en-US" sz="1400" b="0" dirty="0">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en-US" sz="1400" dirty="0">
              <a:latin typeface="Cascadia Code" panose="020B0609020000020004" pitchFamily="49" charset="0"/>
              <a:cs typeface="Cascadia Code" panose="020B0609020000020004" pitchFamily="49" charset="0"/>
            </a:endParaRPr>
          </a:p>
          <a:p>
            <a:pPr marL="0" indent="0">
              <a:buNone/>
            </a:pP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class</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4EC9B0"/>
                </a:solidFill>
                <a:effectLst/>
                <a:latin typeface="Cascadia Code" panose="020B0609020000020004" pitchFamily="49" charset="0"/>
                <a:cs typeface="Cascadia Code" panose="020B0609020000020004" pitchFamily="49" charset="0"/>
              </a:rPr>
              <a:t>TickerTests</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Fact</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public</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void</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DCDCAA"/>
                </a:solidFill>
                <a:effectLst/>
                <a:latin typeface="Cascadia Code" panose="020B0609020000020004" pitchFamily="49" charset="0"/>
                <a:cs typeface="Cascadia Code" panose="020B0609020000020004" pitchFamily="49" charset="0"/>
              </a:rPr>
              <a:t>Increment_when_called_increases_Counter_by_1</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Arrange</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569CD6"/>
                </a:solidFill>
                <a:effectLst/>
                <a:latin typeface="Cascadia Code" panose="020B0609020000020004" pitchFamily="49" charset="0"/>
                <a:cs typeface="Cascadia Code" panose="020B0609020000020004" pitchFamily="49" charset="0"/>
              </a:rPr>
              <a:t>var</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a:solidFill>
                  <a:srgbClr val="D4D4D4"/>
                </a:solidFill>
                <a:effectLst/>
                <a:latin typeface="Cascadia Code" panose="020B0609020000020004" pitchFamily="49" charset="0"/>
                <a:cs typeface="Cascadia Code" panose="020B0609020000020004" pitchFamily="49" charset="0"/>
              </a:rPr>
              <a:t> = </a:t>
            </a:r>
            <a:r>
              <a:rPr lang="en-US" sz="1400" b="0" dirty="0">
                <a:solidFill>
                  <a:srgbClr val="569CD6"/>
                </a:solidFill>
                <a:effectLst/>
                <a:latin typeface="Cascadia Code" panose="020B0609020000020004" pitchFamily="49" charset="0"/>
                <a:cs typeface="Cascadia Code" panose="020B0609020000020004" pitchFamily="49" charset="0"/>
              </a:rPr>
              <a:t>new</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4EC9B0"/>
                </a:solidFill>
                <a:effectLst/>
                <a:latin typeface="Cascadia Code" panose="020B0609020000020004" pitchFamily="49" charset="0"/>
                <a:cs typeface="Cascadia Code" panose="020B0609020000020004" pitchFamily="49" charset="0"/>
              </a:rPr>
              <a:t>Ticker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en-US" sz="1400" b="0" dirty="0">
                <a:solidFill>
                  <a:srgbClr val="D4D4D4"/>
                </a:solidFill>
                <a:effectLst/>
                <a:latin typeface="Cascadia Code" panose="020B0609020000020004" pitchFamily="49" charset="0"/>
                <a:cs typeface="Cascadia Code" panose="020B0609020000020004" pitchFamily="49" charset="0"/>
              </a:rPr>
            </a:b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Act</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DCDCAA"/>
                </a:solidFill>
                <a:effectLst/>
                <a:latin typeface="Cascadia Code" panose="020B0609020000020004" pitchFamily="49" charset="0"/>
                <a:cs typeface="Cascadia Code" panose="020B0609020000020004" pitchFamily="49" charset="0"/>
              </a:rPr>
              <a:t>Increment</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br>
              <a:rPr lang="en-US" sz="1400" b="0" dirty="0">
                <a:solidFill>
                  <a:srgbClr val="D4D4D4"/>
                </a:solidFill>
                <a:effectLst/>
                <a:latin typeface="Cascadia Code" panose="020B0609020000020004" pitchFamily="49" charset="0"/>
                <a:cs typeface="Cascadia Code" panose="020B0609020000020004" pitchFamily="49" charset="0"/>
              </a:rPr>
            </a:b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a:solidFill>
                  <a:srgbClr val="6A9955"/>
                </a:solidFill>
                <a:effectLst/>
                <a:latin typeface="Cascadia Code" panose="020B0609020000020004" pitchFamily="49" charset="0"/>
                <a:cs typeface="Cascadia Code" panose="020B0609020000020004" pitchFamily="49" charset="0"/>
              </a:rPr>
              <a:t>// Assert</a:t>
            </a:r>
            <a:endParaRPr lang="en-US" sz="1400" b="0" dirty="0">
              <a:solidFill>
                <a:srgbClr val="D4D4D4"/>
              </a:solidFill>
              <a:effectLst/>
              <a:latin typeface="Cascadia Code" panose="020B0609020000020004" pitchFamily="49" charset="0"/>
              <a:cs typeface="Cascadia Code" panose="020B0609020000020004" pitchFamily="49" charset="0"/>
            </a:endParaRP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Assert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DCDCAA"/>
                </a:solidFill>
                <a:effectLst/>
                <a:latin typeface="Cascadia Code" panose="020B0609020000020004" pitchFamily="49" charset="0"/>
                <a:cs typeface="Cascadia Code" panose="020B0609020000020004" pitchFamily="49" charset="0"/>
              </a:rPr>
              <a:t>Equal</a:t>
            </a:r>
            <a:r>
              <a:rPr lang="en-US" sz="1400" b="0" dirty="0">
                <a:solidFill>
                  <a:srgbClr val="D4D4D4"/>
                </a:solidFill>
                <a:effectLst/>
                <a:latin typeface="Cascadia Code" panose="020B0609020000020004" pitchFamily="49" charset="0"/>
                <a:cs typeface="Cascadia Code" panose="020B0609020000020004" pitchFamily="49" charset="0"/>
              </a:rPr>
              <a:t>(</a:t>
            </a:r>
            <a:r>
              <a:rPr lang="en-US" sz="1400" b="0" dirty="0">
                <a:solidFill>
                  <a:srgbClr val="B5CEA8"/>
                </a:solidFill>
                <a:effectLst/>
                <a:latin typeface="Cascadia Code" panose="020B0609020000020004" pitchFamily="49" charset="0"/>
                <a:cs typeface="Cascadia Code" panose="020B0609020000020004" pitchFamily="49" charset="0"/>
              </a:rPr>
              <a:t>1</a:t>
            </a:r>
            <a:r>
              <a:rPr lang="en-US" sz="1400" b="0" dirty="0">
                <a:solidFill>
                  <a:srgbClr val="D4D4D4"/>
                </a:solidFill>
                <a:effectLst/>
                <a:latin typeface="Cascadia Code" panose="020B0609020000020004" pitchFamily="49" charset="0"/>
                <a:cs typeface="Cascadia Code" panose="020B0609020000020004" pitchFamily="49" charset="0"/>
              </a:rPr>
              <a:t>, </a:t>
            </a:r>
            <a:r>
              <a:rPr lang="en-US" sz="1400" b="0" dirty="0" err="1">
                <a:solidFill>
                  <a:srgbClr val="9CDCFE"/>
                </a:solidFill>
                <a:effectLst/>
                <a:latin typeface="Cascadia Code" panose="020B0609020000020004" pitchFamily="49" charset="0"/>
                <a:cs typeface="Cascadia Code" panose="020B0609020000020004" pitchFamily="49" charset="0"/>
              </a:rPr>
              <a:t>sut</a:t>
            </a:r>
            <a:r>
              <a:rPr lang="en-US" sz="1400" b="0" dirty="0" err="1">
                <a:solidFill>
                  <a:srgbClr val="D4D4D4"/>
                </a:solidFill>
                <a:effectLst/>
                <a:latin typeface="Cascadia Code" panose="020B0609020000020004" pitchFamily="49" charset="0"/>
                <a:cs typeface="Cascadia Code" panose="020B0609020000020004" pitchFamily="49" charset="0"/>
              </a:rPr>
              <a:t>.</a:t>
            </a:r>
            <a:r>
              <a:rPr lang="en-US" sz="1400" b="0" dirty="0" err="1">
                <a:solidFill>
                  <a:srgbClr val="9CDCFE"/>
                </a:solidFill>
                <a:effectLst/>
                <a:latin typeface="Cascadia Code" panose="020B0609020000020004" pitchFamily="49" charset="0"/>
                <a:cs typeface="Cascadia Code" panose="020B0609020000020004" pitchFamily="49" charset="0"/>
              </a:rPr>
              <a:t>Counter</a:t>
            </a: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    }</a:t>
            </a:r>
          </a:p>
          <a:p>
            <a:pPr marL="0" indent="0">
              <a:buNone/>
            </a:pPr>
            <a:r>
              <a:rPr lang="en-US" sz="1400" b="0" dirty="0">
                <a:solidFill>
                  <a:srgbClr val="D4D4D4"/>
                </a:solidFill>
                <a:effectLst/>
                <a:latin typeface="Cascadia Code" panose="020B0609020000020004" pitchFamily="49" charset="0"/>
                <a:cs typeface="Cascadia Code" panose="020B0609020000020004" pitchFamily="49" charset="0"/>
              </a:rPr>
              <a:t>}</a:t>
            </a:r>
          </a:p>
          <a:p>
            <a:pPr marL="0" indent="0">
              <a:buNone/>
            </a:pPr>
            <a:endParaRPr lang="LID4096" sz="1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0230669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407A8-CD30-4F8E-A146-9BB922D82FD9}"/>
              </a:ext>
            </a:extLst>
          </p:cNvPr>
          <p:cNvSpPr>
            <a:spLocks noGrp="1"/>
          </p:cNvSpPr>
          <p:nvPr>
            <p:ph type="title"/>
          </p:nvPr>
        </p:nvSpPr>
        <p:spPr>
          <a:xfrm>
            <a:off x="585216" y="2309812"/>
            <a:ext cx="3182027" cy="3959225"/>
          </a:xfrm>
        </p:spPr>
        <p:txBody>
          <a:bodyPr wrap="square" anchor="t">
            <a:normAutofit/>
          </a:bodyPr>
          <a:lstStyle/>
          <a:p>
            <a:r>
              <a:rPr lang="en-US" dirty="0"/>
              <a:t>How to reach me</a:t>
            </a:r>
            <a:endParaRPr lang="LID4096" dirty="0"/>
          </a:p>
        </p:txBody>
      </p:sp>
      <p:sp>
        <p:nvSpPr>
          <p:cNvPr id="11" name="Text Placeholder 2">
            <a:extLst>
              <a:ext uri="{FF2B5EF4-FFF2-40B4-BE49-F238E27FC236}">
                <a16:creationId xmlns:a16="http://schemas.microsoft.com/office/drawing/2014/main" id="{F3FDA6B9-77DB-48EC-98C6-E515ABCAFC35}"/>
              </a:ext>
            </a:extLst>
          </p:cNvPr>
          <p:cNvSpPr>
            <a:spLocks noGrp="1"/>
          </p:cNvSpPr>
          <p:nvPr>
            <p:ph type="body" sz="quarter" idx="11"/>
          </p:nvPr>
        </p:nvSpPr>
        <p:spPr>
          <a:xfrm>
            <a:off x="4356100" y="2309812"/>
            <a:ext cx="7253288" cy="3959223"/>
          </a:xfrm>
        </p:spPr>
        <p:txBody>
          <a:bodyPr wrap="square" anchor="t">
            <a:normAutofit/>
          </a:bodyPr>
          <a:lstStyle/>
          <a:p>
            <a:pPr marL="0" indent="0">
              <a:buNone/>
            </a:pPr>
            <a:r>
              <a:rPr lang="en-US"/>
              <a:t>Do not write me an email!</a:t>
            </a:r>
          </a:p>
          <a:p>
            <a:pPr marL="0" indent="0">
              <a:buNone/>
            </a:pPr>
            <a:r>
              <a:rPr lang="en-US"/>
              <a:t>Use Discord – the TA’s or your fellow students might have the answer.</a:t>
            </a:r>
          </a:p>
          <a:p>
            <a:pPr marL="0" indent="0">
              <a:buNone/>
            </a:pPr>
            <a:r>
              <a:rPr lang="en-US"/>
              <a:t>You may tag me.</a:t>
            </a:r>
          </a:p>
          <a:p>
            <a:pPr marL="0" indent="0">
              <a:buNone/>
            </a:pPr>
            <a:r>
              <a:rPr lang="en-US"/>
              <a:t>You may DM me for personal questions.</a:t>
            </a:r>
            <a:endParaRPr lang="LID4096"/>
          </a:p>
        </p:txBody>
      </p:sp>
    </p:spTree>
    <p:extLst>
      <p:ext uri="{BB962C8B-B14F-4D97-AF65-F5344CB8AC3E}">
        <p14:creationId xmlns:p14="http://schemas.microsoft.com/office/powerpoint/2010/main" val="21154098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uter script on a screen">
            <a:extLst>
              <a:ext uri="{FF2B5EF4-FFF2-40B4-BE49-F238E27FC236}">
                <a16:creationId xmlns:a16="http://schemas.microsoft.com/office/drawing/2014/main" id="{1C79F344-0926-4DD0-BD9A-C02FAE64D7BC}"/>
              </a:ext>
            </a:extLst>
          </p:cNvPr>
          <p:cNvPicPr>
            <a:picLocks noChangeAspect="1"/>
          </p:cNvPicPr>
          <p:nvPr/>
        </p:nvPicPr>
        <p:blipFill rotWithShape="1">
          <a:blip r:embed="rId2"/>
          <a:srcRect r="32909" b="-1"/>
          <a:stretch/>
        </p:blipFill>
        <p:spPr>
          <a:xfrm>
            <a:off x="20" y="10"/>
            <a:ext cx="6892905" cy="6857990"/>
          </a:xfrm>
          <a:prstGeom prst="rect">
            <a:avLst/>
          </a:prstGeom>
          <a:noFill/>
        </p:spPr>
      </p:pic>
      <p:sp>
        <p:nvSpPr>
          <p:cNvPr id="2" name="Title 1">
            <a:extLst>
              <a:ext uri="{FF2B5EF4-FFF2-40B4-BE49-F238E27FC236}">
                <a16:creationId xmlns:a16="http://schemas.microsoft.com/office/drawing/2014/main" id="{3FB15BAA-85FB-481F-B484-F8C5F9BA7E45}"/>
              </a:ext>
            </a:extLst>
          </p:cNvPr>
          <p:cNvSpPr>
            <a:spLocks noGrp="1"/>
          </p:cNvSpPr>
          <p:nvPr>
            <p:ph type="title" idx="4294967295"/>
          </p:nvPr>
        </p:nvSpPr>
        <p:spPr>
          <a:xfrm>
            <a:off x="7192963" y="457200"/>
            <a:ext cx="4416425" cy="553998"/>
          </a:xfrm>
        </p:spPr>
        <p:txBody>
          <a:bodyPr wrap="square" anchor="t">
            <a:normAutofit/>
          </a:bodyPr>
          <a:lstStyle/>
          <a:p>
            <a:r>
              <a:rPr lang="en-US" dirty="0"/>
              <a:t>Curriculum</a:t>
            </a:r>
            <a:endParaRPr lang="LID4096" dirty="0"/>
          </a:p>
        </p:txBody>
      </p:sp>
      <p:sp>
        <p:nvSpPr>
          <p:cNvPr id="3" name="Text Placeholder 2">
            <a:extLst>
              <a:ext uri="{FF2B5EF4-FFF2-40B4-BE49-F238E27FC236}">
                <a16:creationId xmlns:a16="http://schemas.microsoft.com/office/drawing/2014/main" id="{1BE818DE-CD8D-45F6-B1D5-24C44458F4E8}"/>
              </a:ext>
            </a:extLst>
          </p:cNvPr>
          <p:cNvSpPr>
            <a:spLocks noGrp="1"/>
          </p:cNvSpPr>
          <p:nvPr>
            <p:ph type="body" sz="quarter" idx="11"/>
          </p:nvPr>
        </p:nvSpPr>
        <p:spPr>
          <a:xfrm>
            <a:off x="7192963" y="1436688"/>
            <a:ext cx="3470275" cy="4964112"/>
          </a:xfrm>
        </p:spPr>
        <p:txBody>
          <a:bodyPr wrap="square">
            <a:normAutofit fontScale="92500"/>
          </a:bodyPr>
          <a:lstStyle/>
          <a:p>
            <a:pPr>
              <a:lnSpc>
                <a:spcPct val="90000"/>
              </a:lnSpc>
            </a:pPr>
            <a:r>
              <a:rPr lang="en-US" sz="2400" dirty="0"/>
              <a:t>Test-Driven C</a:t>
            </a:r>
            <a:r>
              <a:rPr lang="en-US" sz="2400" baseline="30000" dirty="0"/>
              <a:t>♯</a:t>
            </a:r>
          </a:p>
          <a:p>
            <a:pPr>
              <a:lnSpc>
                <a:spcPct val="90000"/>
              </a:lnSpc>
            </a:pPr>
            <a:r>
              <a:rPr lang="en-US" sz="2400" dirty="0"/>
              <a:t>Generics</a:t>
            </a:r>
          </a:p>
          <a:p>
            <a:pPr>
              <a:lnSpc>
                <a:spcPct val="90000"/>
              </a:lnSpc>
            </a:pPr>
            <a:r>
              <a:rPr lang="en-US" sz="2400" dirty="0"/>
              <a:t>Lambdas and </a:t>
            </a:r>
            <a:r>
              <a:rPr lang="en-US" sz="2400" dirty="0" err="1"/>
              <a:t>Linq</a:t>
            </a:r>
            <a:endParaRPr lang="en-US" sz="2400" dirty="0"/>
          </a:p>
          <a:p>
            <a:pPr>
              <a:lnSpc>
                <a:spcPct val="90000"/>
              </a:lnSpc>
            </a:pPr>
            <a:r>
              <a:rPr lang="en-US" sz="2400" dirty="0"/>
              <a:t>Data access (ORM)</a:t>
            </a:r>
          </a:p>
          <a:p>
            <a:pPr>
              <a:lnSpc>
                <a:spcPct val="90000"/>
              </a:lnSpc>
            </a:pPr>
            <a:r>
              <a:rPr lang="en-US" sz="2400" dirty="0"/>
              <a:t>Asynchronous and parallel</a:t>
            </a:r>
          </a:p>
          <a:p>
            <a:pPr>
              <a:lnSpc>
                <a:spcPct val="90000"/>
              </a:lnSpc>
            </a:pPr>
            <a:r>
              <a:rPr lang="en-US" sz="2400" dirty="0"/>
              <a:t>Web APIs</a:t>
            </a:r>
          </a:p>
          <a:p>
            <a:pPr>
              <a:lnSpc>
                <a:spcPct val="90000"/>
              </a:lnSpc>
            </a:pPr>
            <a:r>
              <a:rPr lang="en-US" sz="2400" dirty="0"/>
              <a:t>Design Patterns</a:t>
            </a:r>
          </a:p>
          <a:p>
            <a:pPr>
              <a:lnSpc>
                <a:spcPct val="90000"/>
              </a:lnSpc>
            </a:pPr>
            <a:r>
              <a:rPr lang="en-US" sz="2400" dirty="0"/>
              <a:t>Mobile and desktop apps</a:t>
            </a:r>
          </a:p>
          <a:p>
            <a:pPr>
              <a:lnSpc>
                <a:spcPct val="90000"/>
              </a:lnSpc>
            </a:pPr>
            <a:r>
              <a:rPr lang="en-US" sz="2400" dirty="0"/>
              <a:t>Web apps</a:t>
            </a:r>
          </a:p>
          <a:p>
            <a:pPr>
              <a:lnSpc>
                <a:spcPct val="90000"/>
              </a:lnSpc>
            </a:pPr>
            <a:r>
              <a:rPr lang="en-US" sz="2400" dirty="0"/>
              <a:t>Security</a:t>
            </a:r>
          </a:p>
          <a:p>
            <a:pPr>
              <a:lnSpc>
                <a:spcPct val="90000"/>
              </a:lnSpc>
            </a:pPr>
            <a:r>
              <a:rPr lang="en-US" sz="2400" dirty="0"/>
              <a:t>Cloud</a:t>
            </a:r>
          </a:p>
          <a:p>
            <a:pPr>
              <a:lnSpc>
                <a:spcPct val="90000"/>
              </a:lnSpc>
            </a:pPr>
            <a:endParaRPr lang="en-US" sz="2400" dirty="0"/>
          </a:p>
          <a:p>
            <a:pPr>
              <a:lnSpc>
                <a:spcPct val="90000"/>
              </a:lnSpc>
            </a:pPr>
            <a:r>
              <a:rPr lang="en-US" sz="2400" dirty="0"/>
              <a:t>Updated on </a:t>
            </a:r>
            <a:r>
              <a:rPr lang="en-US" sz="2400" dirty="0" err="1"/>
              <a:t>LearnIT</a:t>
            </a:r>
            <a:endParaRPr lang="en-US" sz="2400" dirty="0"/>
          </a:p>
        </p:txBody>
      </p:sp>
    </p:spTree>
    <p:extLst>
      <p:ext uri="{BB962C8B-B14F-4D97-AF65-F5344CB8AC3E}">
        <p14:creationId xmlns:p14="http://schemas.microsoft.com/office/powerpoint/2010/main" val="25625873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1D029A-1B41-D442-BAA3-2EE5487E8995}"/>
              </a:ext>
            </a:extLst>
          </p:cNvPr>
          <p:cNvSpPr>
            <a:spLocks noGrp="1"/>
          </p:cNvSpPr>
          <p:nvPr>
            <p:ph type="body" sz="quarter" idx="20"/>
          </p:nvPr>
        </p:nvSpPr>
        <p:spPr>
          <a:xfrm>
            <a:off x="1739900" y="4077072"/>
            <a:ext cx="5795963" cy="215444"/>
          </a:xfrm>
        </p:spPr>
        <p:txBody>
          <a:bodyPr/>
          <a:lstStyle/>
          <a:p>
            <a:r>
              <a:rPr lang="en-US" dirty="0"/>
              <a:t>C# language specification, 5th edition, December 2017</a:t>
            </a: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a:xfrm>
            <a:off x="1739900" y="3779493"/>
            <a:ext cx="5795963" cy="276999"/>
          </a:xfrm>
        </p:spPr>
        <p:txBody>
          <a:bodyPr/>
          <a:lstStyle/>
          <a:p>
            <a:r>
              <a:rPr lang="en-US" dirty="0"/>
              <a:t>ECMA-334 ISO/IEC 23270:2018(E)</a:t>
            </a:r>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1471653"/>
            <a:ext cx="9866313" cy="1661993"/>
          </a:xfrm>
        </p:spPr>
        <p:txBody>
          <a:bodyPr/>
          <a:lstStyle/>
          <a:p>
            <a:r>
              <a:rPr lang="en-US" dirty="0"/>
              <a:t>“C# is intended to be a simple, modern, general-purpose, object-oriented programming language.”</a:t>
            </a:r>
          </a:p>
        </p:txBody>
      </p:sp>
    </p:spTree>
    <p:extLst>
      <p:ext uri="{BB962C8B-B14F-4D97-AF65-F5344CB8AC3E}">
        <p14:creationId xmlns:p14="http://schemas.microsoft.com/office/powerpoint/2010/main" val="36342781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0082-5B49-49D1-AC87-8AAB032847CA}"/>
              </a:ext>
            </a:extLst>
          </p:cNvPr>
          <p:cNvSpPr>
            <a:spLocks noGrp="1"/>
          </p:cNvSpPr>
          <p:nvPr>
            <p:ph type="title"/>
          </p:nvPr>
        </p:nvSpPr>
        <p:spPr>
          <a:xfrm>
            <a:off x="588263" y="457200"/>
            <a:ext cx="11018520" cy="553998"/>
          </a:xfrm>
        </p:spPr>
        <p:txBody>
          <a:bodyPr wrap="square" anchor="t">
            <a:normAutofit/>
          </a:bodyPr>
          <a:lstStyle/>
          <a:p>
            <a:r>
              <a:rPr lang="en-US" dirty="0"/>
              <a:t>Why C</a:t>
            </a:r>
            <a:r>
              <a:rPr lang="en-US" baseline="30000" dirty="0"/>
              <a:t>♯</a:t>
            </a:r>
            <a:endParaRPr lang="LID4096" dirty="0"/>
          </a:p>
        </p:txBody>
      </p:sp>
      <p:graphicFrame>
        <p:nvGraphicFramePr>
          <p:cNvPr id="7" name="Text Placeholder 2">
            <a:extLst>
              <a:ext uri="{FF2B5EF4-FFF2-40B4-BE49-F238E27FC236}">
                <a16:creationId xmlns:a16="http://schemas.microsoft.com/office/drawing/2014/main" id="{2FCAF122-E07D-482C-B78D-6BDF96EA3720}"/>
              </a:ext>
            </a:extLst>
          </p:cNvPr>
          <p:cNvGraphicFramePr/>
          <p:nvPr>
            <p:extLst>
              <p:ext uri="{D42A27DB-BD31-4B8C-83A1-F6EECF244321}">
                <p14:modId xmlns:p14="http://schemas.microsoft.com/office/powerpoint/2010/main" val="225826925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07139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7C65B301-9DB8-42E5-9CA6-EE8C6867CD7A}"/>
              </a:ext>
            </a:extLst>
          </p:cNvPr>
          <p:cNvSpPr>
            <a:spLocks noGrp="1"/>
          </p:cNvSpPr>
          <p:nvPr>
            <p:ph type="body" sz="quarter" idx="12"/>
          </p:nvPr>
        </p:nvSpPr>
        <p:spPr>
          <a:xfrm>
            <a:off x="4941888" y="1307806"/>
            <a:ext cx="6667500" cy="4178300"/>
          </a:xfrm>
        </p:spPr>
        <p:txBody>
          <a:bodyPr wrap="square" anchor="t">
            <a:normAutofit/>
          </a:bodyPr>
          <a:lstStyle/>
          <a:p>
            <a:r>
              <a:rPr lang="en-US" dirty="0">
                <a:solidFill>
                  <a:srgbClr val="FF0000"/>
                </a:solidFill>
              </a:rPr>
              <a:t>It’s just like Java:</a:t>
            </a:r>
          </a:p>
          <a:p>
            <a:r>
              <a:rPr lang="en-US" dirty="0"/>
              <a:t>Curly brackets and semicolons from C</a:t>
            </a:r>
          </a:p>
          <a:p>
            <a:r>
              <a:rPr lang="en-US" dirty="0"/>
              <a:t>Statically typed</a:t>
            </a:r>
          </a:p>
          <a:p>
            <a:r>
              <a:rPr lang="en-US" dirty="0"/>
              <a:t>Object-oriented</a:t>
            </a:r>
          </a:p>
          <a:p>
            <a:r>
              <a:rPr lang="en-US" dirty="0"/>
              <a:t>Single inheritance</a:t>
            </a:r>
          </a:p>
          <a:p>
            <a:r>
              <a:rPr lang="en-US" dirty="0"/>
              <a:t>Cross platform</a:t>
            </a:r>
          </a:p>
          <a:p>
            <a:r>
              <a:rPr lang="en-US" dirty="0"/>
              <a:t>Open source</a:t>
            </a:r>
          </a:p>
          <a:p>
            <a:r>
              <a:rPr lang="en-US" dirty="0"/>
              <a:t>Industry / enterprise</a:t>
            </a:r>
            <a:endParaRPr lang="LID4096" dirty="0"/>
          </a:p>
        </p:txBody>
      </p:sp>
      <p:sp>
        <p:nvSpPr>
          <p:cNvPr id="2" name="Title 1">
            <a:extLst>
              <a:ext uri="{FF2B5EF4-FFF2-40B4-BE49-F238E27FC236}">
                <a16:creationId xmlns:a16="http://schemas.microsoft.com/office/drawing/2014/main" id="{404A45B9-E067-46A2-B5E2-DFE536EAA786}"/>
              </a:ext>
            </a:extLst>
          </p:cNvPr>
          <p:cNvSpPr>
            <a:spLocks noGrp="1"/>
          </p:cNvSpPr>
          <p:nvPr>
            <p:ph type="title"/>
          </p:nvPr>
        </p:nvSpPr>
        <p:spPr>
          <a:xfrm>
            <a:off x="4941888" y="585788"/>
            <a:ext cx="6667230" cy="714094"/>
          </a:xfrm>
        </p:spPr>
        <p:txBody>
          <a:bodyPr wrap="square" anchor="t">
            <a:normAutofit/>
          </a:bodyPr>
          <a:lstStyle/>
          <a:p>
            <a:r>
              <a:rPr lang="en-US" dirty="0"/>
              <a:t>Why not C</a:t>
            </a:r>
            <a:r>
              <a:rPr lang="en-US" baseline="30000" dirty="0"/>
              <a:t>♯</a:t>
            </a:r>
            <a:r>
              <a:rPr lang="en-US" dirty="0"/>
              <a:t>?</a:t>
            </a:r>
            <a:endParaRPr lang="LID4096" dirty="0"/>
          </a:p>
        </p:txBody>
      </p:sp>
    </p:spTree>
    <p:extLst>
      <p:ext uri="{BB962C8B-B14F-4D97-AF65-F5344CB8AC3E}">
        <p14:creationId xmlns:p14="http://schemas.microsoft.com/office/powerpoint/2010/main" val="839781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2B3C163F-EFAC-4447-AD39-81C6203D1558}"/>
              </a:ext>
            </a:extLst>
          </p:cNvPr>
          <p:cNvSpPr>
            <a:spLocks noGrp="1"/>
          </p:cNvSpPr>
          <p:nvPr>
            <p:ph type="body" sz="quarter" idx="12"/>
          </p:nvPr>
        </p:nvSpPr>
        <p:spPr>
          <a:xfrm>
            <a:off x="4941888" y="1307806"/>
            <a:ext cx="6667500" cy="4178300"/>
          </a:xfrm>
        </p:spPr>
        <p:txBody>
          <a:bodyPr wrap="square" anchor="t">
            <a:normAutofit/>
          </a:bodyPr>
          <a:lstStyle/>
          <a:p>
            <a:r>
              <a:rPr lang="en-US" dirty="0">
                <a:hlinkClick r:id="rId2"/>
              </a:rPr>
              <a:t>https://github.com/joaomilho/Enterprise</a:t>
            </a:r>
            <a:endParaRPr lang="en-US" dirty="0"/>
          </a:p>
          <a:p>
            <a:endParaRPr lang="en-US" dirty="0"/>
          </a:p>
          <a:p>
            <a:r>
              <a:rPr lang="en-US" dirty="0">
                <a:hlinkClick r:id="rId3"/>
              </a:rPr>
              <a:t>https://github.com/EnterpriseQualityCoding/FizzBuzzEnterpriseEdition</a:t>
            </a:r>
            <a:endParaRPr lang="en-US" dirty="0"/>
          </a:p>
          <a:p>
            <a:endParaRPr lang="en-US" dirty="0"/>
          </a:p>
          <a:p>
            <a:endParaRPr lang="en-US" dirty="0"/>
          </a:p>
        </p:txBody>
      </p:sp>
      <p:sp>
        <p:nvSpPr>
          <p:cNvPr id="8" name="Title 2">
            <a:extLst>
              <a:ext uri="{FF2B5EF4-FFF2-40B4-BE49-F238E27FC236}">
                <a16:creationId xmlns:a16="http://schemas.microsoft.com/office/drawing/2014/main" id="{2D577712-DFF9-4CEF-ABE2-3D9231C07695}"/>
              </a:ext>
            </a:extLst>
          </p:cNvPr>
          <p:cNvSpPr>
            <a:spLocks noGrp="1"/>
          </p:cNvSpPr>
          <p:nvPr>
            <p:ph type="title"/>
          </p:nvPr>
        </p:nvSpPr>
        <p:spPr>
          <a:xfrm>
            <a:off x="4941888" y="585788"/>
            <a:ext cx="6667230" cy="714094"/>
          </a:xfrm>
        </p:spPr>
        <p:txBody>
          <a:bodyPr wrap="square" anchor="t">
            <a:normAutofit/>
          </a:bodyPr>
          <a:lstStyle/>
          <a:p>
            <a:r>
              <a:rPr lang="en-US" dirty="0"/>
              <a:t>Enterprise</a:t>
            </a:r>
          </a:p>
        </p:txBody>
      </p:sp>
    </p:spTree>
    <p:extLst>
      <p:ext uri="{BB962C8B-B14F-4D97-AF65-F5344CB8AC3E}">
        <p14:creationId xmlns:p14="http://schemas.microsoft.com/office/powerpoint/2010/main" val="143258787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Props/app.xml><?xml version="1.0" encoding="utf-8"?>
<Properties xmlns="http://schemas.openxmlformats.org/officeDocument/2006/extended-properties" xmlns:vt="http://schemas.openxmlformats.org/officeDocument/2006/docPropsVTypes">
  <Template>Microsoft_brand_template_blue</Template>
  <TotalTime>0</TotalTime>
  <Words>1342</Words>
  <Application>Microsoft Office PowerPoint</Application>
  <PresentationFormat>Widescreen</PresentationFormat>
  <Paragraphs>314</Paragraphs>
  <Slides>37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Cascadia Code</vt:lpstr>
      <vt:lpstr>Consolas</vt:lpstr>
      <vt:lpstr>Segoe UI</vt:lpstr>
      <vt:lpstr>Segoe UI Semibold</vt:lpstr>
      <vt:lpstr>Wingdings</vt:lpstr>
      <vt:lpstr>White Template</vt:lpstr>
      <vt:lpstr>Test-Driven C♯</vt:lpstr>
      <vt:lpstr>PowerPoint Presentation</vt:lpstr>
      <vt:lpstr>Agenda</vt:lpstr>
      <vt:lpstr>How to reach me</vt:lpstr>
      <vt:lpstr>Curriculum</vt:lpstr>
      <vt:lpstr>“C# is intended to be a simple, modern, general-purpose, object-oriented programming language.”</vt:lpstr>
      <vt:lpstr>Why C♯</vt:lpstr>
      <vt:lpstr>Why not C♯?</vt:lpstr>
      <vt:lpstr>Enterprise</vt:lpstr>
      <vt:lpstr>Build on what you know already</vt:lpstr>
      <vt:lpstr>.NET – a brief introduction</vt:lpstr>
      <vt:lpstr>.NET</vt:lpstr>
      <vt:lpstr>.NET Languages</vt:lpstr>
      <vt:lpstr>.NET Platforms</vt:lpstr>
      <vt:lpstr>.NET Timeline</vt:lpstr>
      <vt:lpstr>.NET Timeline II</vt:lpstr>
      <vt:lpstr>Test-Driven Development</vt:lpstr>
      <vt:lpstr>Test-Driven Development</vt:lpstr>
      <vt:lpstr>Red – Green - Refactor</vt:lpstr>
      <vt:lpstr>Trunk Based Development</vt:lpstr>
      <vt:lpstr>Trunk Based Development</vt:lpstr>
      <vt:lpstr>Shared branches off mainline/master/trunk are bad at any release cadence</vt:lpstr>
      <vt:lpstr>Trunk Based Development</vt:lpstr>
      <vt:lpstr>Branching strategy vs. tactics</vt:lpstr>
      <vt:lpstr>Continuous Integration</vt:lpstr>
      <vt:lpstr>Continuous Integration</vt:lpstr>
      <vt:lpstr>Demo</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28</cp:revision>
  <dcterms:created xsi:type="dcterms:W3CDTF">2021-09-02T18:23:40Z</dcterms:created>
  <dcterms:modified xsi:type="dcterms:W3CDTF">2021-09-02T21:16:52Z</dcterms:modified>
</cp:coreProperties>
</file>